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36" r:id="rId2"/>
    <p:sldId id="337" r:id="rId3"/>
    <p:sldId id="342" r:id="rId4"/>
    <p:sldId id="381" r:id="rId5"/>
    <p:sldId id="380" r:id="rId6"/>
    <p:sldId id="379" r:id="rId7"/>
    <p:sldId id="382" r:id="rId8"/>
    <p:sldId id="383" r:id="rId9"/>
    <p:sldId id="384" r:id="rId10"/>
    <p:sldId id="387" r:id="rId11"/>
    <p:sldId id="386" r:id="rId12"/>
    <p:sldId id="423" r:id="rId13"/>
    <p:sldId id="424" r:id="rId14"/>
    <p:sldId id="394" r:id="rId15"/>
    <p:sldId id="385" r:id="rId16"/>
    <p:sldId id="393" r:id="rId17"/>
    <p:sldId id="392" r:id="rId18"/>
    <p:sldId id="391" r:id="rId19"/>
    <p:sldId id="425" r:id="rId20"/>
    <p:sldId id="390" r:id="rId21"/>
    <p:sldId id="389" r:id="rId22"/>
    <p:sldId id="388" r:id="rId23"/>
    <p:sldId id="400" r:id="rId24"/>
    <p:sldId id="399" r:id="rId25"/>
    <p:sldId id="398" r:id="rId26"/>
    <p:sldId id="397" r:id="rId27"/>
    <p:sldId id="396" r:id="rId28"/>
    <p:sldId id="404" r:id="rId29"/>
    <p:sldId id="402" r:id="rId30"/>
    <p:sldId id="405" r:id="rId31"/>
    <p:sldId id="411" r:id="rId32"/>
    <p:sldId id="410" r:id="rId33"/>
    <p:sldId id="409" r:id="rId34"/>
    <p:sldId id="408" r:id="rId35"/>
    <p:sldId id="407" r:id="rId36"/>
    <p:sldId id="406" r:id="rId37"/>
    <p:sldId id="401" r:id="rId38"/>
    <p:sldId id="395" r:id="rId39"/>
    <p:sldId id="412" r:id="rId40"/>
    <p:sldId id="403" r:id="rId41"/>
    <p:sldId id="414" r:id="rId42"/>
    <p:sldId id="413" r:id="rId43"/>
    <p:sldId id="415" r:id="rId44"/>
    <p:sldId id="416" r:id="rId45"/>
    <p:sldId id="417" r:id="rId46"/>
    <p:sldId id="419" r:id="rId47"/>
    <p:sldId id="420" r:id="rId48"/>
    <p:sldId id="418" r:id="rId49"/>
    <p:sldId id="421" r:id="rId50"/>
    <p:sldId id="422" r:id="rId51"/>
    <p:sldId id="378" r:id="rId52"/>
  </p:sldIdLst>
  <p:sldSz cx="9144000" cy="6858000" type="screen4x3"/>
  <p:notesSz cx="6858000" cy="9144000"/>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9751"/>
    <a:srgbClr val="7F7F7F"/>
    <a:srgbClr val="1F497D"/>
    <a:srgbClr val="696969"/>
    <a:srgbClr val="B2B2B2"/>
    <a:srgbClr val="FFFF00"/>
    <a:srgbClr val="FF33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8" autoAdjust="0"/>
    <p:restoredTop sz="94041" autoAdjust="0"/>
  </p:normalViewPr>
  <p:slideViewPr>
    <p:cSldViewPr snapToGrid="0">
      <p:cViewPr>
        <p:scale>
          <a:sx n="75" d="100"/>
          <a:sy n="75" d="100"/>
        </p:scale>
        <p:origin x="-121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BD311-196A-45E2-A9B8-227934A99DF1}" type="datetimeFigureOut">
              <a:rPr lang="en-US" smtClean="0"/>
              <a:pPr/>
              <a:t>11/7/2017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282F69-6CD6-4349-8579-1B7D032BC079}" type="slidenum">
              <a:rPr lang="en-US" smtClean="0"/>
              <a:pPr/>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pPr/>
              <a:t>1</a:t>
            </a:fld>
            <a:endParaRPr lang="hr-HR"/>
          </a:p>
        </p:txBody>
      </p:sp>
    </p:spTree>
    <p:extLst>
      <p:ext uri="{BB962C8B-B14F-4D97-AF65-F5344CB8AC3E}">
        <p14:creationId xmlns:p14="http://schemas.microsoft.com/office/powerpoint/2010/main" val="3844859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33376F4E-0CC0-48CA-8B7E-32318E3399A0}" type="datetime1">
              <a:rPr lang="hr-HR" smtClean="0"/>
              <a:pPr>
                <a:defRPr/>
              </a:pPr>
              <a:t>7.11.2017.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91F6F6D5-2900-4F33-AA61-8CB79168A715}" type="datetime1">
              <a:rPr lang="hr-HR" smtClean="0"/>
              <a:pPr>
                <a:defRPr/>
              </a:pPr>
              <a:t>7.11.2017.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DC6D4644-5025-4B18-8050-2AFA2F11A890}" type="datetime1">
              <a:rPr lang="hr-HR" smtClean="0"/>
              <a:pPr>
                <a:defRPr/>
              </a:pPr>
              <a:t>7.11.2017.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004C842B-6BEB-4CC0-9E7D-2B82AE79A493}" type="datetime1">
              <a:rPr lang="hr-HR" smtClean="0"/>
              <a:pPr>
                <a:defRPr/>
              </a:pPr>
              <a:t>7.11.2017.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32422BF-A1B3-44F8-85EA-ACDB4228048F}" type="datetime1">
              <a:rPr lang="hr-HR" smtClean="0"/>
              <a:pPr>
                <a:defRPr/>
              </a:pPr>
              <a:t>7.11.2017.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611E551-302D-4D8B-A0CD-1BF7AD1FA0B3}" type="datetime1">
              <a:rPr lang="hr-HR" smtClean="0"/>
              <a:pPr>
                <a:defRPr/>
              </a:pPr>
              <a:t>7.11.2017.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2D82858D-5BD2-48C2-B570-61E1042BB9ED}" type="datetime1">
              <a:rPr lang="hr-HR" smtClean="0"/>
              <a:pPr>
                <a:defRPr/>
              </a:pPr>
              <a:t>7.11.2017.</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8E9FDE3F-6E65-4676-ADDE-DCF2AEDBECB5}" type="datetime1">
              <a:rPr lang="hr-HR" smtClean="0"/>
              <a:pPr>
                <a:defRPr/>
              </a:pPr>
              <a:t>7.11.2017.</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645BB27-1AFB-42D4-9201-AFB8DFE5D1A1}" type="datetime1">
              <a:rPr lang="hr-HR" smtClean="0"/>
              <a:pPr>
                <a:defRPr/>
              </a:pPr>
              <a:t>7.11.2017.</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9567CF2-3E28-4ED4-BC83-A9213803CF4E}" type="datetime1">
              <a:rPr lang="hr-HR" smtClean="0"/>
              <a:pPr>
                <a:defRPr/>
              </a:pPr>
              <a:t>7.11.2017.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FE0D033-525C-40F7-90AA-1EB2854FCA36}" type="datetime1">
              <a:rPr lang="hr-HR" smtClean="0"/>
              <a:pPr>
                <a:defRPr/>
              </a:pPr>
              <a:t>7.11.2017.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59E224B-E8DB-4943-90D7-4DF911E0258D}" type="datetime1">
              <a:rPr lang="hr-HR" smtClean="0"/>
              <a:pPr>
                <a:defRPr/>
              </a:pPr>
              <a:t>7.11.2017.</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Pravilnik%20o%20PKZ%20NN%2079%202017.doc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8" Type="http://schemas.openxmlformats.org/officeDocument/2006/relationships/hyperlink" Target="http://www.qal1.de/en/index.htm" TargetMode="External"/><Relationship Id="rId3" Type="http://schemas.openxmlformats.org/officeDocument/2006/relationships/image" Target="../media/image7.png"/><Relationship Id="rId7" Type="http://schemas.openxmlformats.org/officeDocument/2006/relationships/hyperlink" Target="../Njema&#269;ko%20tipno%20odobrenje%20za%20APNA370_en.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csagroupuk.org/services/mcerts/mcerts-product-certification/mcerts-certified-products/" TargetMode="External"/><Relationship Id="rId5" Type="http://schemas.openxmlformats.org/officeDocument/2006/relationships/hyperlink" Target="../Tipsko%20odobrenje%20primjer%20BTX.pdf" TargetMode="External"/><Relationship Id="rId10" Type="http://schemas.openxmlformats.org/officeDocument/2006/relationships/image" Target="../media/image15.png"/><Relationship Id="rId4" Type="http://schemas.openxmlformats.org/officeDocument/2006/relationships/image" Target="../media/image10.jpe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623087" y="1401200"/>
            <a:ext cx="8520912" cy="4263225"/>
          </a:xfrm>
        </p:spPr>
        <p:txBody>
          <a:bodyPr>
            <a:normAutofit/>
          </a:bodyPr>
          <a:lstStyle/>
          <a:p>
            <a:pPr algn="l"/>
            <a:endParaRPr lang="hr-HR" b="1" dirty="0" smtClean="0">
              <a:solidFill>
                <a:schemeClr val="bg1"/>
              </a:solidFill>
            </a:endParaRPr>
          </a:p>
          <a:p>
            <a:pPr algn="l"/>
            <a:r>
              <a:rPr lang="hr-HR" b="1" dirty="0" smtClean="0">
                <a:solidFill>
                  <a:schemeClr val="bg1"/>
                </a:solidFill>
                <a:effectLst>
                  <a:outerShdw blurRad="38100" dist="38100" dir="2700000" algn="tl">
                    <a:srgbClr val="000000">
                      <a:alpha val="43137"/>
                    </a:srgbClr>
                  </a:outerShdw>
                </a:effectLst>
              </a:rPr>
              <a:t>Jačanje inspekcije zaštite okoliša radi učinkovite kontrole praćenja kakvoće zraka i sustava trgovanja emisijskim jedinicama stakleničkih plinova, kako bi se postigla bolja kvaliteta zraka </a:t>
            </a:r>
          </a:p>
          <a:p>
            <a:pPr algn="l"/>
            <a:r>
              <a:rPr lang="hr-HR" b="1" dirty="0" smtClean="0">
                <a:solidFill>
                  <a:schemeClr val="bg1"/>
                </a:solidFill>
                <a:effectLst>
                  <a:outerShdw blurRad="38100" dist="38100" dir="2700000" algn="tl">
                    <a:srgbClr val="000000">
                      <a:alpha val="43137"/>
                    </a:srgbClr>
                  </a:outerShdw>
                </a:effectLst>
              </a:rPr>
              <a:t>u Republici Hrvatskoj</a:t>
            </a:r>
            <a:endParaRPr lang="hr-HR" b="1" dirty="0">
              <a:solidFill>
                <a:schemeClr val="bg1"/>
              </a:solidFill>
              <a:effectLst>
                <a:outerShdw blurRad="38100" dist="38100" dir="2700000" algn="tl">
                  <a:srgbClr val="000000">
                    <a:alpha val="43137"/>
                  </a:srgbClr>
                </a:outerShdw>
              </a:effectLst>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7024693" y="6625760"/>
            <a:ext cx="2111313"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r-HR" sz="1000" dirty="0">
                <a:solidFill>
                  <a:schemeClr val="accent1">
                    <a:lumMod val="50000"/>
                  </a:schemeClr>
                </a:solidFill>
              </a:rPr>
              <a:t>Ovaj projekt financira Europska unija</a:t>
            </a:r>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ODABIR MJERNIH MJESTA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504825" y="1743075"/>
            <a:ext cx="8191500" cy="3785652"/>
          </a:xfrm>
          <a:prstGeom prst="rect">
            <a:avLst/>
          </a:prstGeom>
          <a:noFill/>
        </p:spPr>
        <p:txBody>
          <a:bodyPr wrap="square" rtlCol="0">
            <a:spAutoFit/>
          </a:bodyPr>
          <a:lstStyle/>
          <a:p>
            <a:r>
              <a:rPr lang="hr-HR" sz="2400" b="1" dirty="0" smtClean="0">
                <a:solidFill>
                  <a:schemeClr val="accent1">
                    <a:lumMod val="75000"/>
                  </a:schemeClr>
                </a:solidFill>
              </a:rPr>
              <a:t>Kako bi se izbjeglo dobivanje točnih, ali neupotrebljivih podataka, pažnja se mora posvetiti kako makrolokacijskom, tako i mikrolokacijskom pozicioniranju postaja, odnosno sustava za uzorkovanje te ih nužno treba uskladiti ciljevima monitoringa </a:t>
            </a:r>
            <a:r>
              <a:rPr lang="vi-VN" sz="2400" b="1" dirty="0" smtClean="0">
                <a:solidFill>
                  <a:schemeClr val="accent1">
                    <a:lumMod val="75000"/>
                  </a:schemeClr>
                </a:solidFill>
              </a:rPr>
              <a:t>određene mreže. </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vi-VN" sz="2400" b="1" dirty="0" smtClean="0">
                <a:solidFill>
                  <a:schemeClr val="accent1">
                    <a:lumMod val="75000"/>
                  </a:schemeClr>
                </a:solidFill>
              </a:rPr>
              <a:t>Prema ciljevima monitoringa razlikuju se i lokacije postaja</a:t>
            </a:r>
            <a:r>
              <a:rPr lang="hr-HR" sz="2400" b="1" dirty="0" smtClean="0">
                <a:solidFill>
                  <a:schemeClr val="accent1">
                    <a:lumMod val="75000"/>
                  </a:schemeClr>
                </a:solidFill>
              </a:rPr>
              <a:t> i onečišćujuće tvari koji se prate na njima. Prema tome principu postaje dobivaju i naziv, odnosno tip. Najvažniji tipovi postaja prikazani su u Tablici.</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ODABIR MJERNIH MJESTA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4" name="Picture 2"/>
          <p:cNvPicPr>
            <a:picLocks noChangeAspect="1" noChangeArrowheads="1"/>
          </p:cNvPicPr>
          <p:nvPr/>
        </p:nvPicPr>
        <p:blipFill>
          <a:blip r:embed="rId4" cstate="print"/>
          <a:srcRect/>
          <a:stretch>
            <a:fillRect/>
          </a:stretch>
        </p:blipFill>
        <p:spPr bwMode="auto">
          <a:xfrm>
            <a:off x="1149635" y="1668668"/>
            <a:ext cx="6946614" cy="3636757"/>
          </a:xfrm>
          <a:prstGeom prst="rect">
            <a:avLst/>
          </a:prstGeom>
          <a:noFill/>
          <a:ln w="9525">
            <a:noFill/>
            <a:miter lim="800000"/>
            <a:headEnd/>
            <a:tailEnd/>
          </a:ln>
        </p:spPr>
      </p:pic>
      <p:sp>
        <p:nvSpPr>
          <p:cNvPr id="10" name="TextBox 9"/>
          <p:cNvSpPr txBox="1"/>
          <p:nvPr/>
        </p:nvSpPr>
        <p:spPr>
          <a:xfrm>
            <a:off x="1552575" y="1219200"/>
            <a:ext cx="6105525" cy="461665"/>
          </a:xfrm>
          <a:prstGeom prst="rect">
            <a:avLst/>
          </a:prstGeom>
          <a:noFill/>
        </p:spPr>
        <p:txBody>
          <a:bodyPr wrap="square" rtlCol="0">
            <a:spAutoFit/>
          </a:bodyPr>
          <a:lstStyle/>
          <a:p>
            <a:r>
              <a:rPr lang="hr-HR" sz="2400" b="1" dirty="0" smtClean="0">
                <a:solidFill>
                  <a:schemeClr val="accent6">
                    <a:lumMod val="75000"/>
                  </a:schemeClr>
                </a:solidFill>
              </a:rPr>
              <a:t>Tipovi postaja s obzirom na ciljeve i lokacije</a:t>
            </a:r>
            <a:endParaRPr lang="hr-HR" sz="2400" b="1" dirty="0">
              <a:solidFill>
                <a:schemeClr val="accent6">
                  <a:lumMod val="75000"/>
                </a:schemeClr>
              </a:solidFill>
            </a:endParaRPr>
          </a:p>
        </p:txBody>
      </p:sp>
      <p:sp>
        <p:nvSpPr>
          <p:cNvPr id="12" name="TextBox 11"/>
          <p:cNvSpPr txBox="1"/>
          <p:nvPr/>
        </p:nvSpPr>
        <p:spPr>
          <a:xfrm>
            <a:off x="790575" y="5391150"/>
            <a:ext cx="7810500" cy="1015663"/>
          </a:xfrm>
          <a:prstGeom prst="rect">
            <a:avLst/>
          </a:prstGeom>
          <a:noFill/>
        </p:spPr>
        <p:txBody>
          <a:bodyPr wrap="square" rtlCol="0">
            <a:spAutoFit/>
          </a:bodyPr>
          <a:lstStyle/>
          <a:p>
            <a:r>
              <a:rPr lang="hr-HR" sz="2000" b="1" dirty="0" smtClean="0">
                <a:solidFill>
                  <a:schemeClr val="accent1">
                    <a:lumMod val="75000"/>
                  </a:schemeClr>
                </a:solidFill>
              </a:rPr>
              <a:t>Budući da se radi o izuzetno kompleksnom području od velike važnosti za postizanje </a:t>
            </a:r>
            <a:r>
              <a:rPr lang="pl-PL" sz="2000" b="1" dirty="0" smtClean="0">
                <a:solidFill>
                  <a:schemeClr val="accent1">
                    <a:lumMod val="75000"/>
                  </a:schemeClr>
                </a:solidFill>
              </a:rPr>
              <a:t>ciljeva monitoringa, to je područje u svijetu, a i kod nas, zakonski regulirano.</a:t>
            </a:r>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ODABIR MJERNIH MJESTA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571500" y="1514411"/>
            <a:ext cx="7810500" cy="461665"/>
          </a:xfrm>
          <a:prstGeom prst="rect">
            <a:avLst/>
          </a:prstGeom>
          <a:noFill/>
        </p:spPr>
        <p:txBody>
          <a:bodyPr wrap="square" rtlCol="0">
            <a:spAutoFit/>
          </a:bodyPr>
          <a:lstStyle/>
          <a:p>
            <a:r>
              <a:rPr lang="hr-HR" sz="2400" b="1" dirty="0" smtClean="0">
                <a:solidFill>
                  <a:schemeClr val="accent1">
                    <a:lumMod val="75000"/>
                  </a:schemeClr>
                </a:solidFill>
                <a:hlinkClick r:id="rId4" action="ppaction://hlinkfile"/>
              </a:rPr>
              <a:t>Pravilnik o praćenju kvalitete zraka (NN19/2017)</a:t>
            </a:r>
            <a:endParaRPr lang="hr-HR" sz="2400" b="1" dirty="0" smtClean="0">
              <a:solidFill>
                <a:schemeClr val="accent1">
                  <a:lumMod val="75000"/>
                </a:schemeClr>
              </a:solidFill>
            </a:endParaRPr>
          </a:p>
        </p:txBody>
      </p:sp>
      <p:sp>
        <p:nvSpPr>
          <p:cNvPr id="6" name="TextBox 5"/>
          <p:cNvSpPr txBox="1"/>
          <p:nvPr/>
        </p:nvSpPr>
        <p:spPr>
          <a:xfrm>
            <a:off x="571500" y="2076450"/>
            <a:ext cx="7943850" cy="4093428"/>
          </a:xfrm>
          <a:prstGeom prst="rect">
            <a:avLst/>
          </a:prstGeom>
          <a:noFill/>
        </p:spPr>
        <p:txBody>
          <a:bodyPr wrap="square" rtlCol="0">
            <a:spAutoFit/>
          </a:bodyPr>
          <a:lstStyle/>
          <a:p>
            <a:r>
              <a:rPr lang="hr-HR" sz="2000" b="1" dirty="0" smtClean="0">
                <a:solidFill>
                  <a:schemeClr val="accent1">
                    <a:lumMod val="75000"/>
                  </a:schemeClr>
                </a:solidFill>
              </a:rPr>
              <a:t>PRILOG 1</a:t>
            </a:r>
          </a:p>
          <a:p>
            <a:r>
              <a:rPr lang="hr-HR" sz="2000" b="1" dirty="0" smtClean="0">
                <a:solidFill>
                  <a:schemeClr val="accent1">
                    <a:lumMod val="75000"/>
                  </a:schemeClr>
                </a:solidFill>
              </a:rPr>
              <a:t>Lokacije stalnih mjernih mjesta za mjerenje koncentracija sumporovog dioksida, dušikovog dioksida i dušikovih oksida, lebdećih čestica (PM10 i PM2,5), olova, benzena i ugljikovog monoksida u zraku</a:t>
            </a:r>
          </a:p>
          <a:p>
            <a:endParaRPr lang="hr-HR" sz="2000" b="1" dirty="0" smtClean="0">
              <a:solidFill>
                <a:schemeClr val="accent1">
                  <a:lumMod val="75000"/>
                </a:schemeClr>
              </a:solidFill>
            </a:endParaRPr>
          </a:p>
          <a:p>
            <a:r>
              <a:rPr lang="hr-HR" sz="2000" b="1" dirty="0" smtClean="0">
                <a:solidFill>
                  <a:schemeClr val="accent1">
                    <a:lumMod val="75000"/>
                  </a:schemeClr>
                </a:solidFill>
              </a:rPr>
              <a:t>ODJELJAK B  </a:t>
            </a:r>
          </a:p>
          <a:p>
            <a:r>
              <a:rPr lang="hr-HR" sz="2000" b="1" dirty="0" smtClean="0">
                <a:solidFill>
                  <a:schemeClr val="accent1">
                    <a:lumMod val="75000"/>
                  </a:schemeClr>
                </a:solidFill>
              </a:rPr>
              <a:t>Razmještaj točaka uzorkovanja na makro razini</a:t>
            </a:r>
          </a:p>
          <a:p>
            <a:pPr marL="457200" indent="-457200">
              <a:buAutoNum type="arabicPeriod"/>
            </a:pPr>
            <a:r>
              <a:rPr lang="hr-HR" sz="2000" b="1" dirty="0" smtClean="0">
                <a:solidFill>
                  <a:schemeClr val="accent1">
                    <a:lumMod val="75000"/>
                  </a:schemeClr>
                </a:solidFill>
              </a:rPr>
              <a:t>Zaštita zdravlja ljudi</a:t>
            </a:r>
          </a:p>
          <a:p>
            <a:pPr marL="457200" indent="-457200">
              <a:buAutoNum type="arabicPeriod"/>
            </a:pPr>
            <a:r>
              <a:rPr lang="hr-HR" sz="2000" b="1" dirty="0" smtClean="0">
                <a:solidFill>
                  <a:schemeClr val="accent1">
                    <a:lumMod val="75000"/>
                  </a:schemeClr>
                </a:solidFill>
              </a:rPr>
              <a:t>Zaštita vegetacije i prirodnih ekosustava</a:t>
            </a:r>
          </a:p>
          <a:p>
            <a:pPr marL="457200" indent="-457200">
              <a:buAutoNum type="arabicPeriod"/>
            </a:pPr>
            <a:endParaRPr lang="hr-HR" sz="2000" b="1" dirty="0" smtClean="0">
              <a:solidFill>
                <a:schemeClr val="accent1">
                  <a:lumMod val="75000"/>
                </a:schemeClr>
              </a:solidFill>
            </a:endParaRPr>
          </a:p>
          <a:p>
            <a:r>
              <a:rPr lang="hr-HR" sz="2000" b="1" dirty="0" smtClean="0">
                <a:solidFill>
                  <a:schemeClr val="accent1">
                    <a:lumMod val="75000"/>
                  </a:schemeClr>
                </a:solidFill>
              </a:rPr>
              <a:t>ODJELJAK C  </a:t>
            </a:r>
          </a:p>
          <a:p>
            <a:r>
              <a:rPr lang="hr-HR" sz="2000" b="1" dirty="0" smtClean="0">
                <a:solidFill>
                  <a:schemeClr val="accent1">
                    <a:lumMod val="75000"/>
                  </a:schemeClr>
                </a:solidFill>
              </a:rPr>
              <a:t>Razmještaj mjernih mjesta na mikrorazini</a:t>
            </a:r>
          </a:p>
          <a:p>
            <a:pPr marL="457200" indent="-457200">
              <a:buAutoNum type="arabicPeriod"/>
            </a:pPr>
            <a:endParaRPr lang="en-US" sz="2000" b="1" dirty="0">
              <a:solidFill>
                <a:schemeClr val="accent1">
                  <a:lumMod val="75000"/>
                </a:schemeClr>
              </a:solidFill>
            </a:endParaRPr>
          </a:p>
        </p:txBody>
      </p:sp>
    </p:spTree>
    <p:extLst>
      <p:ext uri="{BB962C8B-B14F-4D97-AF65-F5344CB8AC3E}">
        <p14:creationId xmlns:p14="http://schemas.microsoft.com/office/powerpoint/2010/main" val="3678610177"/>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ODABIR MJERNIH MJESTA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638175" y="1685923"/>
            <a:ext cx="7810500" cy="461665"/>
          </a:xfrm>
          <a:prstGeom prst="rect">
            <a:avLst/>
          </a:prstGeom>
          <a:noFill/>
        </p:spPr>
        <p:txBody>
          <a:bodyPr wrap="square" rtlCol="0">
            <a:spAutoFit/>
          </a:bodyPr>
          <a:lstStyle/>
          <a:p>
            <a:r>
              <a:rPr lang="hr-HR" sz="2400" b="1" dirty="0" smtClean="0">
                <a:solidFill>
                  <a:schemeClr val="accent1">
                    <a:lumMod val="75000"/>
                  </a:schemeClr>
                </a:solidFill>
              </a:rPr>
              <a:t>Pravilnik o praćenju kvalitete zraka (NN19/2017)</a:t>
            </a:r>
            <a:endParaRPr lang="hr-HR" sz="2400" b="1" dirty="0">
              <a:solidFill>
                <a:schemeClr val="accent1">
                  <a:lumMod val="75000"/>
                </a:schemeClr>
              </a:solidFill>
            </a:endParaRPr>
          </a:p>
        </p:txBody>
      </p:sp>
      <p:sp>
        <p:nvSpPr>
          <p:cNvPr id="6" name="TextBox 5"/>
          <p:cNvSpPr txBox="1"/>
          <p:nvPr/>
        </p:nvSpPr>
        <p:spPr>
          <a:xfrm>
            <a:off x="571500" y="2305050"/>
            <a:ext cx="7943850" cy="3170099"/>
          </a:xfrm>
          <a:prstGeom prst="rect">
            <a:avLst/>
          </a:prstGeom>
          <a:noFill/>
        </p:spPr>
        <p:txBody>
          <a:bodyPr wrap="square" rtlCol="0">
            <a:spAutoFit/>
          </a:bodyPr>
          <a:lstStyle/>
          <a:p>
            <a:r>
              <a:rPr lang="hr-HR" sz="2000" b="1" dirty="0">
                <a:solidFill>
                  <a:schemeClr val="accent1">
                    <a:lumMod val="75000"/>
                  </a:schemeClr>
                </a:solidFill>
              </a:rPr>
              <a:t>PRILOG 4</a:t>
            </a:r>
            <a:endParaRPr lang="hr-HR" sz="2000" b="1" dirty="0" smtClean="0">
              <a:solidFill>
                <a:schemeClr val="accent1">
                  <a:lumMod val="75000"/>
                </a:schemeClr>
              </a:solidFill>
            </a:endParaRPr>
          </a:p>
          <a:p>
            <a:r>
              <a:rPr lang="hr-HR" sz="2000" b="1" dirty="0" smtClean="0">
                <a:solidFill>
                  <a:schemeClr val="accent1">
                    <a:lumMod val="75000"/>
                  </a:schemeClr>
                </a:solidFill>
              </a:rPr>
              <a:t>Kriteriji za klasifikaciju i postavljanje točaka uzorkovanja za procjenu koncentracija prizemnog ozona</a:t>
            </a:r>
          </a:p>
          <a:p>
            <a:endParaRPr lang="hr-HR" sz="2000" b="1" dirty="0" smtClean="0">
              <a:solidFill>
                <a:schemeClr val="accent1">
                  <a:lumMod val="75000"/>
                </a:schemeClr>
              </a:solidFill>
            </a:endParaRPr>
          </a:p>
          <a:p>
            <a:r>
              <a:rPr lang="hr-HR" sz="2000" b="1" dirty="0" smtClean="0">
                <a:solidFill>
                  <a:schemeClr val="accent1">
                    <a:lumMod val="75000"/>
                  </a:schemeClr>
                </a:solidFill>
              </a:rPr>
              <a:t>ODJELJAK A</a:t>
            </a:r>
          </a:p>
          <a:p>
            <a:r>
              <a:rPr lang="pl-PL" sz="2000" b="1" dirty="0">
                <a:solidFill>
                  <a:schemeClr val="accent1">
                    <a:lumMod val="75000"/>
                  </a:schemeClr>
                </a:solidFill>
              </a:rPr>
              <a:t>Razmještaj </a:t>
            </a:r>
            <a:r>
              <a:rPr lang="pl-PL" sz="2000" b="1" dirty="0" smtClean="0">
                <a:solidFill>
                  <a:schemeClr val="accent1">
                    <a:lumMod val="75000"/>
                  </a:schemeClr>
                </a:solidFill>
              </a:rPr>
              <a:t>na makrorazini</a:t>
            </a:r>
          </a:p>
          <a:p>
            <a:endParaRPr lang="pl-PL" sz="2000" b="1" dirty="0">
              <a:solidFill>
                <a:schemeClr val="accent1">
                  <a:lumMod val="75000"/>
                </a:schemeClr>
              </a:solidFill>
            </a:endParaRPr>
          </a:p>
          <a:p>
            <a:r>
              <a:rPr lang="hr-HR" sz="2000" b="1" dirty="0">
                <a:solidFill>
                  <a:schemeClr val="accent1">
                    <a:lumMod val="75000"/>
                  </a:schemeClr>
                </a:solidFill>
              </a:rPr>
              <a:t>ODJELJAK </a:t>
            </a:r>
            <a:r>
              <a:rPr lang="hr-HR" sz="2000" b="1" dirty="0" smtClean="0">
                <a:solidFill>
                  <a:schemeClr val="accent1">
                    <a:lumMod val="75000"/>
                  </a:schemeClr>
                </a:solidFill>
              </a:rPr>
              <a:t>B</a:t>
            </a:r>
            <a:endParaRPr lang="hr-HR" sz="2000" b="1" dirty="0">
              <a:solidFill>
                <a:schemeClr val="accent1">
                  <a:lumMod val="75000"/>
                </a:schemeClr>
              </a:solidFill>
            </a:endParaRPr>
          </a:p>
          <a:p>
            <a:r>
              <a:rPr lang="pl-PL" sz="2000" b="1" dirty="0">
                <a:solidFill>
                  <a:schemeClr val="accent1">
                    <a:lumMod val="75000"/>
                  </a:schemeClr>
                </a:solidFill>
              </a:rPr>
              <a:t>Razmještaj na mikrorazini</a:t>
            </a:r>
          </a:p>
          <a:p>
            <a:endParaRPr lang="pl-PL" sz="2000" b="1" dirty="0" smtClean="0">
              <a:solidFill>
                <a:schemeClr val="accent1">
                  <a:lumMod val="75000"/>
                </a:schemeClr>
              </a:solidFill>
            </a:endParaRPr>
          </a:p>
        </p:txBody>
      </p:sp>
    </p:spTree>
    <p:extLst>
      <p:ext uri="{BB962C8B-B14F-4D97-AF65-F5344CB8AC3E}">
        <p14:creationId xmlns:p14="http://schemas.microsoft.com/office/powerpoint/2010/main" val="2146423141"/>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33400" y="1914525"/>
            <a:ext cx="8343900" cy="3046988"/>
          </a:xfrm>
          <a:prstGeom prst="rect">
            <a:avLst/>
          </a:prstGeom>
          <a:noFill/>
        </p:spPr>
        <p:txBody>
          <a:bodyPr wrap="square" rtlCol="0">
            <a:spAutoFit/>
          </a:bodyPr>
          <a:lstStyle/>
          <a:p>
            <a:r>
              <a:rPr lang="hr-HR" sz="2400" b="1" dirty="0" smtClean="0">
                <a:solidFill>
                  <a:schemeClr val="accent6">
                    <a:lumMod val="75000"/>
                  </a:schemeClr>
                </a:solidFill>
              </a:rPr>
              <a:t>Mjerna i nemjerna oprema</a:t>
            </a:r>
          </a:p>
          <a:p>
            <a:endParaRPr lang="hr-HR" sz="2400" b="1" dirty="0" smtClean="0">
              <a:solidFill>
                <a:schemeClr val="accent1">
                  <a:lumMod val="75000"/>
                </a:schemeClr>
              </a:solidFill>
            </a:endParaRPr>
          </a:p>
          <a:p>
            <a:r>
              <a:rPr lang="hr-HR" sz="2400" b="1" dirty="0" smtClean="0">
                <a:solidFill>
                  <a:schemeClr val="accent1">
                    <a:lumMod val="75000"/>
                  </a:schemeClr>
                </a:solidFill>
              </a:rPr>
              <a:t>Oprema potrebna za stvaranje mreže za praćenje kakvoće zraka mora biti takva da omogući dobivanje mjernih podataka ciljane kakvoće. Ukratko, mora omogućiti kontinuirana mjerenja propisanim metodama sa što manje prekida i sa što većom</a:t>
            </a:r>
          </a:p>
          <a:p>
            <a:r>
              <a:rPr lang="hr-HR" sz="2400" b="1" dirty="0" smtClean="0">
                <a:solidFill>
                  <a:schemeClr val="accent1">
                    <a:lumMod val="75000"/>
                  </a:schemeClr>
                </a:solidFill>
              </a:rPr>
              <a:t>točnošću, odnosno mjerenja unutar propisane mjerne nesigurnosti. </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09600" y="2209800"/>
            <a:ext cx="8210550" cy="3046988"/>
          </a:xfrm>
          <a:prstGeom prst="rect">
            <a:avLst/>
          </a:prstGeom>
          <a:noFill/>
        </p:spPr>
        <p:txBody>
          <a:bodyPr wrap="square" rtlCol="0">
            <a:spAutoFit/>
          </a:bodyPr>
          <a:lstStyle/>
          <a:p>
            <a:r>
              <a:rPr lang="pl-PL" sz="2400" b="1" dirty="0" smtClean="0">
                <a:solidFill>
                  <a:schemeClr val="accent1">
                    <a:lumMod val="75000"/>
                  </a:schemeClr>
                </a:solidFill>
              </a:rPr>
              <a:t>Da bi se to </a:t>
            </a:r>
            <a:r>
              <a:rPr lang="hr-HR" sz="2400" b="1" dirty="0" smtClean="0">
                <a:solidFill>
                  <a:schemeClr val="accent1">
                    <a:lumMod val="75000"/>
                  </a:schemeClr>
                </a:solidFill>
              </a:rPr>
              <a:t>postiglo, potrebno je osim mjerne opreme (mjerni instrumenti) osigurati i nemjernu opremu (izotermička skloništa, sustavi za uzorkovanje, klimatizacijski sustavi, vatrogasni i vatrodojavni sustavi te alarmni sustavi). Općenito, opremu u mrežama za praćenje kakvoće zraka možemo podijeliti u dvije osnovne grupe: </a:t>
            </a:r>
            <a:r>
              <a:rPr lang="hr-HR" sz="2400" b="1" dirty="0" smtClean="0">
                <a:solidFill>
                  <a:schemeClr val="accent6">
                    <a:lumMod val="75000"/>
                  </a:schemeClr>
                </a:solidFill>
              </a:rPr>
              <a:t>mjerni i nemjerni</a:t>
            </a:r>
          </a:p>
          <a:p>
            <a:r>
              <a:rPr lang="vi-VN" sz="2400" b="1" dirty="0" smtClean="0">
                <a:solidFill>
                  <a:schemeClr val="accent6">
                    <a:lumMod val="75000"/>
                  </a:schemeClr>
                </a:solidFill>
              </a:rPr>
              <a:t>uređaji</a:t>
            </a:r>
            <a:r>
              <a:rPr lang="vi-VN" sz="2400" b="1" dirty="0" smtClean="0">
                <a:solidFill>
                  <a:schemeClr val="accent1">
                    <a:lumMod val="75000"/>
                  </a:schemeClr>
                </a:solidFill>
              </a:rPr>
              <a:t>.</a:t>
            </a:r>
            <a:endParaRPr lang="hr-HR" sz="2400" b="1" dirty="0" smtClean="0">
              <a:solidFill>
                <a:schemeClr val="accent1">
                  <a:lumMod val="75000"/>
                </a:schemeClr>
              </a:solidFill>
            </a:endParaRP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542925" y="2314575"/>
            <a:ext cx="7924800" cy="2677656"/>
          </a:xfrm>
          <a:prstGeom prst="rect">
            <a:avLst/>
          </a:prstGeom>
          <a:noFill/>
        </p:spPr>
        <p:txBody>
          <a:bodyPr wrap="square" rtlCol="0">
            <a:spAutoFit/>
          </a:bodyPr>
          <a:lstStyle/>
          <a:p>
            <a:r>
              <a:rPr lang="vi-VN" sz="2400" b="1" dirty="0" smtClean="0">
                <a:solidFill>
                  <a:schemeClr val="accent1">
                    <a:lumMod val="75000"/>
                  </a:schemeClr>
                </a:solidFill>
              </a:rPr>
              <a:t>Izbor mjernih uređaja diktirat će mjerna metoda koja je za najvažnije onečišćujuće</a:t>
            </a:r>
            <a:r>
              <a:rPr lang="hr-HR" sz="2400" b="1" dirty="0" smtClean="0">
                <a:solidFill>
                  <a:schemeClr val="accent1">
                    <a:lumMod val="75000"/>
                  </a:schemeClr>
                </a:solidFill>
              </a:rPr>
              <a:t> tvari zadana regulativom</a:t>
            </a:r>
            <a:r>
              <a:rPr lang="pt-BR" sz="2400" b="1" dirty="0" smtClean="0">
                <a:solidFill>
                  <a:schemeClr val="accent1">
                    <a:lumMod val="75000"/>
                  </a:schemeClr>
                </a:solidFill>
              </a:rPr>
              <a:t>. Iako regulativa u RH i EU definira normirane metode (najčešće se u</a:t>
            </a:r>
            <a:r>
              <a:rPr lang="hr-HR" sz="2400" b="1" dirty="0" smtClean="0">
                <a:solidFill>
                  <a:schemeClr val="accent1">
                    <a:lumMod val="75000"/>
                  </a:schemeClr>
                </a:solidFill>
              </a:rPr>
              <a:t> stručnim krugovima upotrebljava sintagma CEN-norme), za pojedine onečišćujuće tvari ona dopušta i upotrebu drugih metoda sve dok se za njih može dokazati da su ekvivalentne normiranima.</a:t>
            </a:r>
            <a:endParaRPr lang="hr-HR" sz="2400" b="1" dirty="0">
              <a:solidFill>
                <a:schemeClr val="accent1">
                  <a:lumMod val="75000"/>
                </a:schemeClr>
              </a:solidFill>
            </a:endParaRPr>
          </a:p>
        </p:txBody>
      </p:sp>
      <p:sp>
        <p:nvSpPr>
          <p:cNvPr id="12" name="TextBox 11"/>
          <p:cNvSpPr txBox="1"/>
          <p:nvPr/>
        </p:nvSpPr>
        <p:spPr>
          <a:xfrm>
            <a:off x="609600" y="1790700"/>
            <a:ext cx="3257550" cy="461665"/>
          </a:xfrm>
          <a:prstGeom prst="rect">
            <a:avLst/>
          </a:prstGeom>
          <a:noFill/>
        </p:spPr>
        <p:txBody>
          <a:bodyPr wrap="square" rtlCol="0">
            <a:spAutoFit/>
          </a:bodyPr>
          <a:lstStyle/>
          <a:p>
            <a:r>
              <a:rPr lang="vi-VN" sz="2400" b="1" dirty="0" smtClean="0">
                <a:solidFill>
                  <a:schemeClr val="accent6">
                    <a:lumMod val="75000"/>
                  </a:schemeClr>
                </a:solidFill>
              </a:rPr>
              <a:t>Mjerni uređaji</a:t>
            </a:r>
            <a:endParaRPr lang="hr-HR" sz="2400"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42901" y="1838325"/>
            <a:ext cx="8582024" cy="3416320"/>
          </a:xfrm>
          <a:prstGeom prst="rect">
            <a:avLst/>
          </a:prstGeom>
          <a:noFill/>
        </p:spPr>
        <p:txBody>
          <a:bodyPr wrap="square" rtlCol="0">
            <a:spAutoFit/>
          </a:bodyPr>
          <a:lstStyle/>
          <a:p>
            <a:r>
              <a:rPr lang="pl-PL" sz="2400" b="1" dirty="0" smtClean="0">
                <a:solidFill>
                  <a:schemeClr val="accent1">
                    <a:lumMod val="75000"/>
                  </a:schemeClr>
                </a:solidFill>
              </a:rPr>
              <a:t>U praksi je mnogo jednostavnije, za regulativom </a:t>
            </a:r>
            <a:r>
              <a:rPr lang="hr-HR" sz="2400" b="1" dirty="0" smtClean="0">
                <a:solidFill>
                  <a:schemeClr val="accent1">
                    <a:lumMod val="75000"/>
                  </a:schemeClr>
                </a:solidFill>
              </a:rPr>
              <a:t>definirana mjerenja, odmah se odlučiti za instrumente koji koriste mjerne principe (metode) definirane regulativom jer dokazivanje ekvivalentnosti alternativnih metoda može imati cijenu veću od cijene takvih instrumenata.</a:t>
            </a:r>
          </a:p>
          <a:p>
            <a:endParaRPr lang="hr-HR" sz="2400" b="1" dirty="0" smtClean="0">
              <a:solidFill>
                <a:schemeClr val="accent1">
                  <a:lumMod val="75000"/>
                </a:schemeClr>
              </a:solidFill>
            </a:endParaRPr>
          </a:p>
          <a:p>
            <a:r>
              <a:rPr lang="hr-HR" sz="2400" b="1" dirty="0" smtClean="0">
                <a:solidFill>
                  <a:schemeClr val="accent1">
                    <a:lumMod val="75000"/>
                  </a:schemeClr>
                </a:solidFill>
              </a:rPr>
              <a:t> Izbor tih instrumenata, kada se radi o praćenju klasičnih polutanata, dodatno olakšavaju same CEN-norme koje kao svoj sastavni dio definiraju tzv. </a:t>
            </a:r>
            <a:r>
              <a:rPr lang="hr-HR" sz="2400" b="1" dirty="0" smtClean="0">
                <a:solidFill>
                  <a:schemeClr val="accent6">
                    <a:lumMod val="75000"/>
                  </a:schemeClr>
                </a:solidFill>
              </a:rPr>
              <a:t>TIPSKO ODOBRENJE</a:t>
            </a:r>
            <a:r>
              <a:rPr lang="hr-HR" sz="2400" b="1" dirty="0" smtClean="0">
                <a:solidFill>
                  <a:schemeClr val="accent1">
                    <a:lumMod val="75000"/>
                  </a:schemeClr>
                </a:solidFill>
              </a:rPr>
              <a: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76274" y="1545858"/>
            <a:ext cx="8029575" cy="4893647"/>
          </a:xfrm>
          <a:prstGeom prst="rect">
            <a:avLst/>
          </a:prstGeom>
          <a:noFill/>
        </p:spPr>
        <p:txBody>
          <a:bodyPr wrap="square" rtlCol="0">
            <a:spAutoFit/>
          </a:bodyPr>
          <a:lstStyle/>
          <a:p>
            <a:r>
              <a:rPr lang="hr-HR" sz="2400" b="1" dirty="0" smtClean="0">
                <a:solidFill>
                  <a:schemeClr val="accent6">
                    <a:lumMod val="75000"/>
                  </a:schemeClr>
                </a:solidFill>
              </a:rPr>
              <a:t>Testovi za tipsko odobrenje </a:t>
            </a:r>
            <a:r>
              <a:rPr lang="hr-HR" sz="2400" b="1" dirty="0" smtClean="0">
                <a:solidFill>
                  <a:schemeClr val="accent1">
                    <a:lumMod val="75000"/>
                  </a:schemeClr>
                </a:solidFill>
              </a:rPr>
              <a:t>zapravo </a:t>
            </a:r>
            <a:r>
              <a:rPr lang="pt-BR" sz="2400" b="1" dirty="0" smtClean="0">
                <a:solidFill>
                  <a:schemeClr val="accent1">
                    <a:lumMod val="75000"/>
                  </a:schemeClr>
                </a:solidFill>
              </a:rPr>
              <a:t>predstavlja niz testiranja pojedinih tipova instrumenata u svrhu dokazivanja</a:t>
            </a:r>
            <a:r>
              <a:rPr lang="hr-HR" sz="2400" b="1" dirty="0" smtClean="0">
                <a:solidFill>
                  <a:schemeClr val="accent1">
                    <a:lumMod val="75000"/>
                  </a:schemeClr>
                </a:solidFill>
              </a:rPr>
              <a:t> mogućnosti instrumenta da zadovolji normom precizno definirane radne karakteristike </a:t>
            </a:r>
            <a:r>
              <a:rPr lang="vi-VN" sz="2400" b="1" dirty="0" smtClean="0">
                <a:solidFill>
                  <a:schemeClr val="accent1">
                    <a:lumMod val="75000"/>
                  </a:schemeClr>
                </a:solidFill>
              </a:rPr>
              <a:t>koje određeni tip instrumenata mora imati.</a:t>
            </a:r>
            <a:r>
              <a:rPr lang="hr-HR" sz="2400" b="1" dirty="0" smtClean="0">
                <a:solidFill>
                  <a:schemeClr val="accent1">
                    <a:lumMod val="75000"/>
                  </a:schemeClr>
                </a:solidFill>
              </a:rPr>
              <a:t> Ukoliko tip instrumenta zadovoljava te zahtjeve države </a:t>
            </a:r>
            <a:r>
              <a:rPr lang="hr-HR" sz="2400" b="1" dirty="0">
                <a:solidFill>
                  <a:schemeClr val="accent1">
                    <a:lumMod val="75000"/>
                  </a:schemeClr>
                </a:solidFill>
              </a:rPr>
              <a:t>članice</a:t>
            </a:r>
            <a:r>
              <a:rPr lang="hr-HR" sz="2400" b="1" dirty="0" smtClean="0">
                <a:solidFill>
                  <a:schemeClr val="accent1">
                    <a:lumMod val="75000"/>
                  </a:schemeClr>
                </a:solidFill>
              </a:rPr>
              <a:t> EU o tome izdaju Certifikat sa najosnovnijim podatcima o tipu instrumenta i rezultatima testova. </a:t>
            </a:r>
            <a:r>
              <a:rPr lang="hr-HR" sz="2400" b="1" dirty="0">
                <a:solidFill>
                  <a:schemeClr val="accent1">
                    <a:lumMod val="75000"/>
                  </a:schemeClr>
                </a:solidFill>
              </a:rPr>
              <a:t>O</a:t>
            </a:r>
            <a:r>
              <a:rPr lang="hr-HR" sz="2400" b="1" dirty="0" smtClean="0">
                <a:solidFill>
                  <a:schemeClr val="accent1">
                    <a:lumMod val="75000"/>
                  </a:schemeClr>
                </a:solidFill>
              </a:rPr>
              <a:t>vaj certifikat nazivamo </a:t>
            </a:r>
            <a:r>
              <a:rPr lang="hr-HR" sz="2400" b="1" dirty="0">
                <a:solidFill>
                  <a:schemeClr val="accent6">
                    <a:lumMod val="75000"/>
                  </a:schemeClr>
                </a:solidFill>
              </a:rPr>
              <a:t>tipskim odobrenjem</a:t>
            </a:r>
            <a:r>
              <a:rPr lang="hr-HR" sz="2400" b="1" dirty="0" smtClean="0">
                <a:solidFill>
                  <a:schemeClr val="accent1">
                    <a:lumMod val="75000"/>
                  </a:schemeClr>
                </a:solidFill>
              </a:rPr>
              <a:t>. </a:t>
            </a:r>
            <a:r>
              <a:rPr lang="vi-VN" sz="2400" b="1" dirty="0" smtClean="0">
                <a:solidFill>
                  <a:schemeClr val="accent1">
                    <a:lumMod val="75000"/>
                  </a:schemeClr>
                </a:solidFill>
              </a:rPr>
              <a:t> </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vi-VN" sz="2400" b="1" dirty="0" smtClean="0">
                <a:solidFill>
                  <a:schemeClr val="accent6">
                    <a:lumMod val="75000"/>
                  </a:schemeClr>
                </a:solidFill>
              </a:rPr>
              <a:t>Tipsko odobrenje </a:t>
            </a:r>
            <a:r>
              <a:rPr lang="vi-VN" sz="2400" b="1" dirty="0" smtClean="0">
                <a:solidFill>
                  <a:schemeClr val="accent1">
                    <a:lumMod val="75000"/>
                  </a:schemeClr>
                </a:solidFill>
              </a:rPr>
              <a:t>vrijedi za </a:t>
            </a:r>
            <a:r>
              <a:rPr lang="vi-VN" sz="2400" b="1" u="sng" dirty="0" smtClean="0">
                <a:solidFill>
                  <a:schemeClr val="accent1">
                    <a:lumMod val="75000"/>
                  </a:schemeClr>
                </a:solidFill>
              </a:rPr>
              <a:t>sve</a:t>
            </a:r>
            <a:r>
              <a:rPr lang="hr-HR" sz="2400" b="1" u="sng" dirty="0" smtClean="0">
                <a:solidFill>
                  <a:schemeClr val="accent1">
                    <a:lumMod val="75000"/>
                  </a:schemeClr>
                </a:solidFill>
              </a:rPr>
              <a:t> </a:t>
            </a:r>
            <a:r>
              <a:rPr lang="vi-VN" sz="2400" b="1" u="sng" dirty="0" smtClean="0">
                <a:solidFill>
                  <a:schemeClr val="accent1">
                    <a:lumMod val="75000"/>
                  </a:schemeClr>
                </a:solidFill>
              </a:rPr>
              <a:t>instrumente istog tipa nekog proizvođača</a:t>
            </a:r>
            <a:r>
              <a:rPr lang="vi-VN" sz="2400" b="1" dirty="0" smtClean="0">
                <a:solidFill>
                  <a:schemeClr val="accent1">
                    <a:lumMod val="75000"/>
                  </a:schemeClr>
                </a:solidFill>
              </a:rPr>
              <a:t> za koje je dokazano (od strane nezavisnog</a:t>
            </a:r>
            <a:r>
              <a:rPr lang="hr-HR" sz="2400" b="1" dirty="0" smtClean="0">
                <a:solidFill>
                  <a:schemeClr val="accent1">
                    <a:lumMod val="75000"/>
                  </a:schemeClr>
                </a:solidFill>
              </a:rPr>
              <a:t>  laboratorija) da zadovoljavaju normom zadane kriterije radnih karakteristika.</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76274" y="1545858"/>
            <a:ext cx="8029575" cy="2154436"/>
          </a:xfrm>
          <a:prstGeom prst="rect">
            <a:avLst/>
          </a:prstGeom>
          <a:noFill/>
        </p:spPr>
        <p:txBody>
          <a:bodyPr wrap="square" rtlCol="0">
            <a:spAutoFit/>
          </a:bodyPr>
          <a:lstStyle/>
          <a:p>
            <a:r>
              <a:rPr lang="hr-HR" sz="2400" b="1" dirty="0" smtClean="0">
                <a:solidFill>
                  <a:schemeClr val="accent6">
                    <a:lumMod val="75000"/>
                  </a:schemeClr>
                </a:solidFill>
                <a:hlinkClick r:id="rId5" action="ppaction://hlinkfile"/>
              </a:rPr>
              <a:t>Tipsko odobrenje </a:t>
            </a:r>
            <a:r>
              <a:rPr lang="hr-HR" sz="2400" b="1" dirty="0" err="1" smtClean="0">
                <a:solidFill>
                  <a:schemeClr val="accent6">
                    <a:lumMod val="75000"/>
                  </a:schemeClr>
                </a:solidFill>
                <a:hlinkClick r:id="rId5" action="ppaction://hlinkfile"/>
              </a:rPr>
              <a:t>Mcerts</a:t>
            </a:r>
            <a:r>
              <a:rPr lang="hr-HR" sz="2400" b="1" dirty="0" smtClean="0">
                <a:solidFill>
                  <a:schemeClr val="accent6">
                    <a:lumMod val="75000"/>
                  </a:schemeClr>
                </a:solidFill>
                <a:hlinkClick r:id="rId5" action="ppaction://hlinkfile"/>
              </a:rPr>
              <a:t> (UK)</a:t>
            </a:r>
            <a:r>
              <a:rPr lang="hr-HR" sz="2400" b="1" dirty="0" smtClean="0">
                <a:solidFill>
                  <a:schemeClr val="accent6">
                    <a:lumMod val="75000"/>
                  </a:schemeClr>
                </a:solidFill>
              </a:rPr>
              <a:t> </a:t>
            </a:r>
            <a:r>
              <a:rPr lang="hr-HR" sz="2400" b="1" dirty="0" smtClean="0">
                <a:solidFill>
                  <a:schemeClr val="accent1">
                    <a:lumMod val="75000"/>
                  </a:schemeClr>
                </a:solidFill>
              </a:rPr>
              <a:t> </a:t>
            </a:r>
            <a:r>
              <a:rPr lang="vi-VN" sz="2400" b="1" dirty="0" smtClean="0">
                <a:solidFill>
                  <a:schemeClr val="accent1">
                    <a:lumMod val="75000"/>
                  </a:schemeClr>
                </a:solidFill>
              </a:rPr>
              <a:t> </a:t>
            </a:r>
            <a:endParaRPr lang="hr-HR" sz="2400" b="1" dirty="0" smtClean="0">
              <a:solidFill>
                <a:schemeClr val="accent1">
                  <a:lumMod val="75000"/>
                </a:schemeClr>
              </a:solidFill>
            </a:endParaRPr>
          </a:p>
          <a:p>
            <a:r>
              <a:rPr lang="hr-HR" sz="1400" b="1" dirty="0">
                <a:solidFill>
                  <a:schemeClr val="accent1">
                    <a:lumMod val="75000"/>
                  </a:schemeClr>
                </a:solidFill>
                <a:hlinkClick r:id="rId6"/>
              </a:rPr>
              <a:t>http://www.csagroupuk.org/</a:t>
            </a:r>
            <a:r>
              <a:rPr lang="hr-HR" sz="1400" b="1" dirty="0" err="1">
                <a:solidFill>
                  <a:schemeClr val="accent1">
                    <a:lumMod val="75000"/>
                  </a:schemeClr>
                </a:solidFill>
                <a:hlinkClick r:id="rId6"/>
              </a:rPr>
              <a:t>services</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mcerts</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mcerts</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product</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certification</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mcerts</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certified</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products</a:t>
            </a:r>
            <a:r>
              <a:rPr lang="hr-HR" sz="2400" b="1" dirty="0" smtClean="0">
                <a:solidFill>
                  <a:schemeClr val="accent1">
                    <a:lumMod val="75000"/>
                  </a:schemeClr>
                </a:solidFill>
                <a:hlinkClick r:id="rId6"/>
              </a:rPr>
              <a:t>/</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vi-VN" sz="2400" b="1" dirty="0" smtClean="0">
                <a:solidFill>
                  <a:schemeClr val="accent6">
                    <a:lumMod val="75000"/>
                  </a:schemeClr>
                </a:solidFill>
                <a:hlinkClick r:id="rId7" action="ppaction://hlinkfile"/>
              </a:rPr>
              <a:t>Tipsko odobrenje </a:t>
            </a:r>
            <a:r>
              <a:rPr lang="hr-HR" sz="2400" b="1" dirty="0">
                <a:solidFill>
                  <a:schemeClr val="accent6">
                    <a:lumMod val="75000"/>
                  </a:schemeClr>
                </a:solidFill>
                <a:hlinkClick r:id="rId7" action="ppaction://hlinkfile"/>
              </a:rPr>
              <a:t>UBA</a:t>
            </a:r>
            <a:r>
              <a:rPr lang="hr-HR" sz="2400" b="1" dirty="0" smtClean="0">
                <a:solidFill>
                  <a:schemeClr val="accent1">
                    <a:lumMod val="75000"/>
                  </a:schemeClr>
                </a:solidFill>
                <a:hlinkClick r:id="rId7" action="ppaction://hlinkfile"/>
              </a:rPr>
              <a:t> </a:t>
            </a:r>
            <a:r>
              <a:rPr lang="hr-HR" sz="2400" b="1" dirty="0">
                <a:solidFill>
                  <a:schemeClr val="accent6">
                    <a:lumMod val="75000"/>
                  </a:schemeClr>
                </a:solidFill>
                <a:hlinkClick r:id="rId7" action="ppaction://hlinkfile"/>
              </a:rPr>
              <a:t>(NJE</a:t>
            </a:r>
            <a:r>
              <a:rPr lang="hr-HR" sz="2400" b="1" dirty="0" smtClean="0">
                <a:solidFill>
                  <a:schemeClr val="accent6">
                    <a:lumMod val="75000"/>
                  </a:schemeClr>
                </a:solidFill>
                <a:hlinkClick r:id="rId7" action="ppaction://hlinkfile"/>
              </a:rPr>
              <a:t>)</a:t>
            </a:r>
            <a:endParaRPr lang="hr-HR" sz="2400" b="1" dirty="0" smtClean="0">
              <a:solidFill>
                <a:schemeClr val="accent6">
                  <a:lumMod val="75000"/>
                </a:schemeClr>
              </a:solidFill>
            </a:endParaRPr>
          </a:p>
          <a:p>
            <a:r>
              <a:rPr lang="hr-HR" sz="1400" b="1" dirty="0">
                <a:solidFill>
                  <a:schemeClr val="accent6">
                    <a:lumMod val="75000"/>
                  </a:schemeClr>
                </a:solidFill>
                <a:hlinkClick r:id="rId8"/>
              </a:rPr>
              <a:t>http://</a:t>
            </a:r>
            <a:r>
              <a:rPr lang="hr-HR" sz="1400" b="1" dirty="0" smtClean="0">
                <a:solidFill>
                  <a:schemeClr val="accent6">
                    <a:lumMod val="75000"/>
                  </a:schemeClr>
                </a:solidFill>
                <a:hlinkClick r:id="rId8"/>
              </a:rPr>
              <a:t>www.qal1.de/</a:t>
            </a:r>
            <a:r>
              <a:rPr lang="hr-HR" sz="1400" b="1" dirty="0" err="1" smtClean="0">
                <a:solidFill>
                  <a:schemeClr val="accent6">
                    <a:lumMod val="75000"/>
                  </a:schemeClr>
                </a:solidFill>
                <a:hlinkClick r:id="rId8"/>
              </a:rPr>
              <a:t>en</a:t>
            </a:r>
            <a:r>
              <a:rPr lang="hr-HR" sz="1400" b="1" dirty="0" smtClean="0">
                <a:solidFill>
                  <a:schemeClr val="accent6">
                    <a:lumMod val="75000"/>
                  </a:schemeClr>
                </a:solidFill>
                <a:hlinkClick r:id="rId8"/>
              </a:rPr>
              <a:t>/</a:t>
            </a:r>
            <a:r>
              <a:rPr lang="hr-HR" sz="1400" b="1" dirty="0" err="1" smtClean="0">
                <a:solidFill>
                  <a:schemeClr val="accent6">
                    <a:lumMod val="75000"/>
                  </a:schemeClr>
                </a:solidFill>
                <a:hlinkClick r:id="rId8"/>
              </a:rPr>
              <a:t>index.htm</a:t>
            </a:r>
            <a:endParaRPr lang="hr-HR" sz="1400" b="1" dirty="0" smtClean="0">
              <a:solidFill>
                <a:schemeClr val="accent6">
                  <a:lumMod val="75000"/>
                </a:schemeClr>
              </a:solidFill>
            </a:endParaRPr>
          </a:p>
          <a:p>
            <a:endParaRPr lang="hr-HR" sz="2400" b="1" dirty="0">
              <a:solidFill>
                <a:schemeClr val="accent6">
                  <a:lumMod val="75000"/>
                </a:schemeClr>
              </a:solidFill>
            </a:endParaRPr>
          </a:p>
        </p:txBody>
      </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0974" y="3040377"/>
            <a:ext cx="2625269" cy="3817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5938" y="226660"/>
            <a:ext cx="2691677" cy="3838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2916139"/>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TEMA 5: Dizajn mreža</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15"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sv-SE" b="1" dirty="0">
                <a:solidFill>
                  <a:schemeClr val="tx1">
                    <a:lumMod val="65000"/>
                    <a:lumOff val="35000"/>
                  </a:schemeClr>
                </a:solidFill>
                <a:effectLst>
                  <a:glow>
                    <a:srgbClr val="7F7F7F">
                      <a:alpha val="20000"/>
                    </a:srgbClr>
                  </a:glow>
                </a:effectLst>
              </a:rPr>
              <a:t>Mato Papić dipl. ing. stroj.</a:t>
            </a:r>
          </a:p>
          <a:p>
            <a:pPr algn="ctr"/>
            <a:r>
              <a:rPr lang="sv-SE" b="1" dirty="0">
                <a:solidFill>
                  <a:schemeClr val="tx1">
                    <a:lumMod val="65000"/>
                    <a:lumOff val="35000"/>
                  </a:schemeClr>
                </a:solidFill>
                <a:effectLst>
                  <a:glow>
                    <a:srgbClr val="7F7F7F">
                      <a:alpha val="20000"/>
                    </a:srgbClr>
                  </a:glow>
                </a:effectLst>
              </a:rPr>
              <a:t>Bojan Abramović dipl. ing. stroj.</a:t>
            </a: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71475" y="1943100"/>
            <a:ext cx="8439150" cy="3785652"/>
          </a:xfrm>
          <a:prstGeom prst="rect">
            <a:avLst/>
          </a:prstGeom>
          <a:noFill/>
        </p:spPr>
        <p:txBody>
          <a:bodyPr wrap="square" rtlCol="0">
            <a:spAutoFit/>
          </a:bodyPr>
          <a:lstStyle/>
          <a:p>
            <a:r>
              <a:rPr lang="vi-VN" sz="2400" b="1" dirty="0" smtClean="0">
                <a:solidFill>
                  <a:schemeClr val="accent1">
                    <a:lumMod val="75000"/>
                  </a:schemeClr>
                </a:solidFill>
              </a:rPr>
              <a:t>Proizvođači mjernih instrumenata financiraju izradu tipskih odobrenja za svoje instrumente.</a:t>
            </a:r>
            <a:r>
              <a:rPr lang="hr-HR" sz="2400" b="1" dirty="0" smtClean="0">
                <a:solidFill>
                  <a:schemeClr val="accent1">
                    <a:lumMod val="75000"/>
                  </a:schemeClr>
                </a:solidFill>
              </a:rPr>
              <a:t> </a:t>
            </a:r>
          </a:p>
          <a:p>
            <a:endParaRPr lang="hr-HR" sz="2400" b="1" dirty="0" smtClean="0">
              <a:solidFill>
                <a:schemeClr val="accent1">
                  <a:lumMod val="75000"/>
                </a:schemeClr>
              </a:solidFill>
            </a:endParaRPr>
          </a:p>
          <a:p>
            <a:r>
              <a:rPr lang="hr-HR" sz="2400" b="1" dirty="0" smtClean="0">
                <a:solidFill>
                  <a:schemeClr val="accent1">
                    <a:lumMod val="75000"/>
                  </a:schemeClr>
                </a:solidFill>
              </a:rPr>
              <a:t>Kupnjom mjernih instrumenata koji imaju tipsko odobrenje osigurava se mogućnost mjerenja prema zahtjevima regulative i veoma se pojednostavljuje izbor mjerne opreme. </a:t>
            </a:r>
          </a:p>
          <a:p>
            <a:endParaRPr lang="hr-HR" sz="2400" b="1" dirty="0" smtClean="0">
              <a:solidFill>
                <a:schemeClr val="accent1">
                  <a:lumMod val="75000"/>
                </a:schemeClr>
              </a:solidFill>
            </a:endParaRPr>
          </a:p>
          <a:p>
            <a:r>
              <a:rPr lang="hr-HR" sz="2400" b="1" dirty="0" smtClean="0">
                <a:solidFill>
                  <a:schemeClr val="accent1">
                    <a:lumMod val="75000"/>
                  </a:schemeClr>
                </a:solidFill>
              </a:rPr>
              <a:t>Tako je kod nabave instrumenata često dovoljno tražiti samo da instrument ima valjano tipsko odobrenje prema CEN-normi definiranoj za polutant koji se želi mjeriti.</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762000" y="1647825"/>
            <a:ext cx="7791450" cy="1569660"/>
          </a:xfrm>
          <a:prstGeom prst="rect">
            <a:avLst/>
          </a:prstGeom>
          <a:noFill/>
        </p:spPr>
        <p:txBody>
          <a:bodyPr wrap="square" rtlCol="0">
            <a:spAutoFit/>
          </a:bodyPr>
          <a:lstStyle/>
          <a:p>
            <a:r>
              <a:rPr lang="pl-PL" sz="2400" b="1" dirty="0" smtClean="0">
                <a:solidFill>
                  <a:schemeClr val="accent1">
                    <a:lumMod val="75000"/>
                  </a:schemeClr>
                </a:solidFill>
              </a:rPr>
              <a:t>Na slici je prikazan instrument za mjerenje ugljikovog</a:t>
            </a:r>
          </a:p>
          <a:p>
            <a:r>
              <a:rPr lang="hr-HR" sz="2400" b="1" dirty="0" smtClean="0">
                <a:solidFill>
                  <a:schemeClr val="accent1">
                    <a:lumMod val="75000"/>
                  </a:schemeClr>
                </a:solidFill>
              </a:rPr>
              <a:t>monoksida (CO) koji ima u RH i EU valjano tipsko odobrenje prema CEN-normi </a:t>
            </a:r>
            <a:r>
              <a:rPr lang="vi-VN" sz="2400" b="1" dirty="0" smtClean="0">
                <a:solidFill>
                  <a:schemeClr val="accent1">
                    <a:lumMod val="75000"/>
                  </a:schemeClr>
                </a:solidFill>
              </a:rPr>
              <a:t>HRN EN 14626 renomiranog japanskog proizvođača Horiba.</a:t>
            </a:r>
          </a:p>
        </p:txBody>
      </p:sp>
      <p:pic>
        <p:nvPicPr>
          <p:cNvPr id="4098" name="Picture 2"/>
          <p:cNvPicPr>
            <a:picLocks noChangeAspect="1" noChangeArrowheads="1"/>
          </p:cNvPicPr>
          <p:nvPr/>
        </p:nvPicPr>
        <p:blipFill>
          <a:blip r:embed="rId4" cstate="print"/>
          <a:srcRect/>
          <a:stretch>
            <a:fillRect/>
          </a:stretch>
        </p:blipFill>
        <p:spPr bwMode="auto">
          <a:xfrm>
            <a:off x="857249" y="3543300"/>
            <a:ext cx="3133725" cy="1854211"/>
          </a:xfrm>
          <a:prstGeom prst="rect">
            <a:avLst/>
          </a:prstGeom>
          <a:noFill/>
          <a:ln w="9525">
            <a:noFill/>
            <a:miter lim="800000"/>
            <a:headEnd/>
            <a:tailEnd/>
          </a:ln>
        </p:spPr>
      </p:pic>
      <p:sp>
        <p:nvSpPr>
          <p:cNvPr id="12" name="TextBox 11"/>
          <p:cNvSpPr txBox="1"/>
          <p:nvPr/>
        </p:nvSpPr>
        <p:spPr>
          <a:xfrm>
            <a:off x="4305300" y="4019550"/>
            <a:ext cx="3886200" cy="1200329"/>
          </a:xfrm>
          <a:prstGeom prst="rect">
            <a:avLst/>
          </a:prstGeom>
          <a:noFill/>
        </p:spPr>
        <p:txBody>
          <a:bodyPr wrap="square" rtlCol="0">
            <a:spAutoFit/>
          </a:bodyPr>
          <a:lstStyle/>
          <a:p>
            <a:r>
              <a:rPr lang="hr-HR" sz="2400" b="1" dirty="0" smtClean="0">
                <a:solidFill>
                  <a:schemeClr val="accent1">
                    <a:lumMod val="75000"/>
                  </a:schemeClr>
                </a:solidFill>
              </a:rPr>
              <a:t>Horiba APMA-370 monitor ugljikovog monoksida u zraku.</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38125" y="1504950"/>
            <a:ext cx="8677275" cy="4524315"/>
          </a:xfrm>
          <a:prstGeom prst="rect">
            <a:avLst/>
          </a:prstGeom>
          <a:noFill/>
        </p:spPr>
        <p:txBody>
          <a:bodyPr wrap="square" rtlCol="0">
            <a:spAutoFit/>
          </a:bodyPr>
          <a:lstStyle/>
          <a:p>
            <a:r>
              <a:rPr lang="hr-HR" sz="2400" b="1" dirty="0" smtClean="0">
                <a:solidFill>
                  <a:schemeClr val="accent1">
                    <a:lumMod val="75000"/>
                  </a:schemeClr>
                </a:solidFill>
              </a:rPr>
              <a:t>Naravno, pri nabavi takve opreme potrebno je tražiti i predočenje certifikata o tipskom odobrenju izdanog od nadležnog tijela u nekoj od država članica EU.</a:t>
            </a:r>
          </a:p>
          <a:p>
            <a:endParaRPr lang="hr-HR" sz="2400" b="1" dirty="0" smtClean="0">
              <a:solidFill>
                <a:schemeClr val="accent1">
                  <a:lumMod val="75000"/>
                </a:schemeClr>
              </a:solidFill>
            </a:endParaRPr>
          </a:p>
          <a:p>
            <a:r>
              <a:rPr lang="vi-VN" sz="2400" b="1" dirty="0" smtClean="0">
                <a:solidFill>
                  <a:schemeClr val="accent1">
                    <a:lumMod val="75000"/>
                  </a:schemeClr>
                </a:solidFill>
              </a:rPr>
              <a:t>U mjernu opremu u širem smislu također je potrebno ubrojiti i sustav za automatsku</a:t>
            </a:r>
            <a:r>
              <a:rPr lang="hr-HR" sz="2400" b="1" dirty="0" smtClean="0">
                <a:solidFill>
                  <a:schemeClr val="accent1">
                    <a:lumMod val="75000"/>
                  </a:schemeClr>
                </a:solidFill>
              </a:rPr>
              <a:t> provjeru odziva instrumenta na zadane kalibracijske plinove. </a:t>
            </a:r>
          </a:p>
          <a:p>
            <a:endParaRPr lang="hr-HR" sz="2400" b="1" dirty="0" smtClean="0">
              <a:solidFill>
                <a:schemeClr val="accent1">
                  <a:lumMod val="75000"/>
                </a:schemeClr>
              </a:solidFill>
            </a:endParaRPr>
          </a:p>
          <a:p>
            <a:r>
              <a:rPr lang="hr-HR" sz="2400" b="1" dirty="0" smtClean="0">
                <a:solidFill>
                  <a:schemeClr val="accent1">
                    <a:lumMod val="75000"/>
                  </a:schemeClr>
                </a:solidFill>
              </a:rPr>
              <a:t>Vrlo se često uz mjerenja kakvoće zraka na istoj postaji obavljaju i mjerenja meteoroloških faktora. Najčešće se radi o mjerenjima temperature, vlažnosti i tlaka zraka te mjerenjima brzine i smjera vjetra. </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180976" y="1543050"/>
            <a:ext cx="2476499" cy="4401205"/>
          </a:xfrm>
          <a:prstGeom prst="rect">
            <a:avLst/>
          </a:prstGeom>
          <a:noFill/>
        </p:spPr>
        <p:txBody>
          <a:bodyPr wrap="square" rtlCol="0">
            <a:spAutoFit/>
          </a:bodyPr>
          <a:lstStyle/>
          <a:p>
            <a:r>
              <a:rPr lang="hr-HR" sz="2000" b="1" dirty="0" smtClean="0">
                <a:solidFill>
                  <a:schemeClr val="accent6">
                    <a:lumMod val="75000"/>
                  </a:schemeClr>
                </a:solidFill>
              </a:rPr>
              <a:t>Nemjerna oprema</a:t>
            </a:r>
          </a:p>
          <a:p>
            <a:r>
              <a:rPr lang="hr-HR" sz="2000" b="1" dirty="0" smtClean="0">
                <a:solidFill>
                  <a:schemeClr val="accent1">
                    <a:lumMod val="75000"/>
                  </a:schemeClr>
                </a:solidFill>
              </a:rPr>
              <a:t>Nemjerna oprema u mrežama predstavlja svu opremu potrebnu za funkcioniranje mreže i osiguravanje optimalnih uvjeta u kojima instrumenti mogu ispravno i dugotrajno raditi. Nemjerna oprema i njezine funkcije prikazane su u Tablici.</a:t>
            </a:r>
            <a:endParaRPr lang="hr-HR" sz="2000" b="1" dirty="0">
              <a:solidFill>
                <a:schemeClr val="accent1">
                  <a:lumMod val="75000"/>
                </a:schemeClr>
              </a:solidFill>
            </a:endParaRPr>
          </a:p>
        </p:txBody>
      </p:sp>
      <p:pic>
        <p:nvPicPr>
          <p:cNvPr id="5122" name="Picture 2"/>
          <p:cNvPicPr>
            <a:picLocks noChangeAspect="1" noChangeArrowheads="1"/>
          </p:cNvPicPr>
          <p:nvPr/>
        </p:nvPicPr>
        <p:blipFill>
          <a:blip r:embed="rId4" cstate="print"/>
          <a:srcRect/>
          <a:stretch>
            <a:fillRect/>
          </a:stretch>
        </p:blipFill>
        <p:spPr bwMode="auto">
          <a:xfrm>
            <a:off x="2543175" y="1297707"/>
            <a:ext cx="6381683" cy="5514879"/>
          </a:xfrm>
          <a:prstGeom prst="rect">
            <a:avLst/>
          </a:prstGeom>
          <a:noFill/>
          <a:ln w="9525">
            <a:noFill/>
            <a:miter lim="800000"/>
            <a:headEnd/>
            <a:tailEnd/>
          </a:ln>
        </p:spPr>
      </p:pic>
      <p:sp>
        <p:nvSpPr>
          <p:cNvPr id="12" name="Rectangle 11"/>
          <p:cNvSpPr/>
          <p:nvPr/>
        </p:nvSpPr>
        <p:spPr>
          <a:xfrm>
            <a:off x="2981325" y="2524125"/>
            <a:ext cx="942975" cy="13335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Rectangle 12"/>
          <p:cNvSpPr/>
          <p:nvPr/>
        </p:nvSpPr>
        <p:spPr>
          <a:xfrm>
            <a:off x="3028950" y="3876675"/>
            <a:ext cx="942975" cy="13335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6146" name="Picture 2"/>
          <p:cNvPicPr>
            <a:picLocks noChangeAspect="1" noChangeArrowheads="1"/>
          </p:cNvPicPr>
          <p:nvPr/>
        </p:nvPicPr>
        <p:blipFill>
          <a:blip r:embed="rId4" cstate="print"/>
          <a:srcRect/>
          <a:stretch>
            <a:fillRect/>
          </a:stretch>
        </p:blipFill>
        <p:spPr bwMode="auto">
          <a:xfrm>
            <a:off x="914159" y="2019299"/>
            <a:ext cx="6959188" cy="4371975"/>
          </a:xfrm>
          <a:prstGeom prst="rect">
            <a:avLst/>
          </a:prstGeom>
          <a:noFill/>
          <a:ln w="9525">
            <a:noFill/>
            <a:miter lim="800000"/>
            <a:headEnd/>
            <a:tailEnd/>
          </a:ln>
        </p:spPr>
      </p:pic>
      <p:sp>
        <p:nvSpPr>
          <p:cNvPr id="10" name="TextBox 9"/>
          <p:cNvSpPr txBox="1"/>
          <p:nvPr/>
        </p:nvSpPr>
        <p:spPr>
          <a:xfrm>
            <a:off x="933450" y="1552575"/>
            <a:ext cx="3914775" cy="461665"/>
          </a:xfrm>
          <a:prstGeom prst="rect">
            <a:avLst/>
          </a:prstGeom>
          <a:noFill/>
        </p:spPr>
        <p:txBody>
          <a:bodyPr wrap="square" rtlCol="0">
            <a:spAutoFit/>
          </a:bodyPr>
          <a:lstStyle/>
          <a:p>
            <a:r>
              <a:rPr lang="hr-HR" sz="2400" b="1" dirty="0" smtClean="0">
                <a:solidFill>
                  <a:schemeClr val="accent6">
                    <a:lumMod val="75000"/>
                  </a:schemeClr>
                </a:solidFill>
              </a:rPr>
              <a:t>Nastavak tablice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285749" y="1372017"/>
            <a:ext cx="8696325" cy="4893647"/>
          </a:xfrm>
          <a:prstGeom prst="rect">
            <a:avLst/>
          </a:prstGeom>
        </p:spPr>
        <p:txBody>
          <a:bodyPr wrap="square">
            <a:spAutoFit/>
          </a:bodyPr>
          <a:lstStyle/>
          <a:p>
            <a:r>
              <a:rPr lang="hr-HR" sz="2400" b="1" dirty="0" smtClean="0">
                <a:solidFill>
                  <a:schemeClr val="accent1">
                    <a:lumMod val="75000"/>
                  </a:schemeClr>
                </a:solidFill>
              </a:rPr>
              <a:t>Odabir </a:t>
            </a:r>
            <a:r>
              <a:rPr lang="hr-HR" sz="2400" b="1" dirty="0" smtClean="0">
                <a:solidFill>
                  <a:schemeClr val="accent6">
                    <a:lumMod val="75000"/>
                  </a:schemeClr>
                </a:solidFill>
              </a:rPr>
              <a:t>nemjerne opreme </a:t>
            </a:r>
            <a:r>
              <a:rPr lang="hr-HR" sz="2400" b="1" dirty="0" smtClean="0">
                <a:solidFill>
                  <a:schemeClr val="accent1">
                    <a:lumMod val="75000"/>
                  </a:schemeClr>
                </a:solidFill>
              </a:rPr>
              <a:t>gotovo je jednako važan kao i odabir </a:t>
            </a:r>
            <a:r>
              <a:rPr lang="hr-HR" sz="2400" b="1" dirty="0" smtClean="0">
                <a:solidFill>
                  <a:schemeClr val="accent6">
                    <a:lumMod val="75000"/>
                  </a:schemeClr>
                </a:solidFill>
              </a:rPr>
              <a:t>mjerne opreme</a:t>
            </a:r>
            <a:r>
              <a:rPr lang="hr-HR" sz="2400" b="1" dirty="0" smtClean="0">
                <a:solidFill>
                  <a:schemeClr val="accent1">
                    <a:lumMod val="75000"/>
                  </a:schemeClr>
                </a:solidFill>
              </a:rPr>
              <a:t>. </a:t>
            </a:r>
          </a:p>
          <a:p>
            <a:endParaRPr lang="hr-HR" sz="2400" b="1" dirty="0" smtClean="0">
              <a:solidFill>
                <a:schemeClr val="accent1">
                  <a:lumMod val="75000"/>
                </a:schemeClr>
              </a:solidFill>
            </a:endParaRPr>
          </a:p>
          <a:p>
            <a:r>
              <a:rPr lang="hr-HR" sz="2400" b="1" dirty="0" smtClean="0">
                <a:solidFill>
                  <a:srgbClr val="FF0000"/>
                </a:solidFill>
              </a:rPr>
              <a:t>Samo ispravno odabrana </a:t>
            </a:r>
            <a:r>
              <a:rPr lang="hr-HR" sz="2400" b="1" dirty="0" err="1" smtClean="0">
                <a:solidFill>
                  <a:srgbClr val="FF0000"/>
                </a:solidFill>
              </a:rPr>
              <a:t>nemjerna</a:t>
            </a:r>
            <a:r>
              <a:rPr lang="hr-HR" sz="2400" b="1" dirty="0" smtClean="0">
                <a:solidFill>
                  <a:srgbClr val="FF0000"/>
                </a:solidFill>
              </a:rPr>
              <a:t> oprema omogućit će mjerenja koja će rezultirati podacima zadovoljavajuće kvalitete te će osigurati ulaganje u mjernu opremu.</a:t>
            </a:r>
          </a:p>
          <a:p>
            <a:endParaRPr lang="hr-HR" sz="2400" b="1" dirty="0" smtClean="0">
              <a:solidFill>
                <a:srgbClr val="FF0000"/>
              </a:solidFill>
            </a:endParaRPr>
          </a:p>
          <a:p>
            <a:r>
              <a:rPr lang="hr-HR" sz="2400" b="1" dirty="0" smtClean="0">
                <a:solidFill>
                  <a:schemeClr val="accent1">
                    <a:lumMod val="75000"/>
                  </a:schemeClr>
                </a:solidFill>
              </a:rPr>
              <a:t>Zbog toga je važno prilikom nabave takve opreme ne pribjegavati improvizacijama i nerezonskoj štedljivosti. Na umu treba imati da neke od komponenti nemjerne opreme podliježu regulativi iz područja zaštite od požara i zaštite na radu te da je za njihovo projektiranje, održavanje i certificiranje potrebno angažirati</a:t>
            </a:r>
          </a:p>
          <a:p>
            <a:r>
              <a:rPr lang="hr-HR" sz="2400" b="1" dirty="0" smtClean="0">
                <a:solidFill>
                  <a:schemeClr val="accent1">
                    <a:lumMod val="75000"/>
                  </a:schemeClr>
                </a:solidFill>
              </a:rPr>
              <a:t>ovlaštene ustanove.</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7170" name="Picture 2"/>
          <p:cNvPicPr>
            <a:picLocks noChangeAspect="1" noChangeArrowheads="1"/>
          </p:cNvPicPr>
          <p:nvPr/>
        </p:nvPicPr>
        <p:blipFill>
          <a:blip r:embed="rId4" cstate="print"/>
          <a:srcRect/>
          <a:stretch>
            <a:fillRect/>
          </a:stretch>
        </p:blipFill>
        <p:spPr bwMode="auto">
          <a:xfrm>
            <a:off x="2303388" y="1409701"/>
            <a:ext cx="4649861" cy="3495674"/>
          </a:xfrm>
          <a:prstGeom prst="rect">
            <a:avLst/>
          </a:prstGeom>
          <a:noFill/>
          <a:ln w="9525">
            <a:noFill/>
            <a:miter lim="800000"/>
            <a:headEnd/>
            <a:tailEnd/>
          </a:ln>
        </p:spPr>
      </p:pic>
      <p:sp>
        <p:nvSpPr>
          <p:cNvPr id="10" name="TextBox 9"/>
          <p:cNvSpPr txBox="1"/>
          <p:nvPr/>
        </p:nvSpPr>
        <p:spPr>
          <a:xfrm>
            <a:off x="219075" y="5124450"/>
            <a:ext cx="8724900" cy="830997"/>
          </a:xfrm>
          <a:prstGeom prst="rect">
            <a:avLst/>
          </a:prstGeom>
          <a:noFill/>
        </p:spPr>
        <p:txBody>
          <a:bodyPr wrap="square" rtlCol="0">
            <a:spAutoFit/>
          </a:bodyPr>
          <a:lstStyle/>
          <a:p>
            <a:r>
              <a:rPr lang="hr-HR" sz="2400" b="1" dirty="0" smtClean="0">
                <a:solidFill>
                  <a:schemeClr val="accent1">
                    <a:lumMod val="75000"/>
                  </a:schemeClr>
                </a:solidFill>
              </a:rPr>
              <a:t>Izotermičko sklonište izvana (vidljivi </a:t>
            </a:r>
            <a:r>
              <a:rPr lang="it-IT" sz="2400" b="1" dirty="0" smtClean="0">
                <a:solidFill>
                  <a:schemeClr val="accent1">
                    <a:lumMod val="75000"/>
                  </a:schemeClr>
                </a:solidFill>
              </a:rPr>
              <a:t>su i elementi sustava za uzorkovanje i</a:t>
            </a:r>
            <a:r>
              <a:rPr lang="hr-HR" sz="2400" b="1" dirty="0" smtClean="0">
                <a:solidFill>
                  <a:schemeClr val="accent1">
                    <a:lumMod val="75000"/>
                  </a:schemeClr>
                </a:solidFill>
              </a:rPr>
              <a:t> klimatizaciju).</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8194" name="Picture 2"/>
          <p:cNvPicPr>
            <a:picLocks noChangeAspect="1" noChangeArrowheads="1"/>
          </p:cNvPicPr>
          <p:nvPr/>
        </p:nvPicPr>
        <p:blipFill>
          <a:blip r:embed="rId4" cstate="print"/>
          <a:srcRect/>
          <a:stretch>
            <a:fillRect/>
          </a:stretch>
        </p:blipFill>
        <p:spPr bwMode="auto">
          <a:xfrm>
            <a:off x="690561" y="1314450"/>
            <a:ext cx="3771901" cy="5029200"/>
          </a:xfrm>
          <a:prstGeom prst="rect">
            <a:avLst/>
          </a:prstGeom>
          <a:noFill/>
          <a:ln w="9525">
            <a:noFill/>
            <a:miter lim="800000"/>
            <a:headEnd/>
            <a:tailEnd/>
          </a:ln>
        </p:spPr>
      </p:pic>
      <p:sp>
        <p:nvSpPr>
          <p:cNvPr id="10" name="TextBox 9"/>
          <p:cNvSpPr txBox="1"/>
          <p:nvPr/>
        </p:nvSpPr>
        <p:spPr>
          <a:xfrm>
            <a:off x="4648200" y="3019425"/>
            <a:ext cx="4381500" cy="1569660"/>
          </a:xfrm>
          <a:prstGeom prst="rect">
            <a:avLst/>
          </a:prstGeom>
          <a:noFill/>
        </p:spPr>
        <p:txBody>
          <a:bodyPr wrap="square" rtlCol="0">
            <a:spAutoFit/>
          </a:bodyPr>
          <a:lstStyle/>
          <a:p>
            <a:r>
              <a:rPr lang="hr-HR" sz="2400" b="1" dirty="0" smtClean="0">
                <a:solidFill>
                  <a:schemeClr val="accent1">
                    <a:lumMod val="75000"/>
                  </a:schemeClr>
                </a:solidFill>
              </a:rPr>
              <a:t>Izotermičko sklonište iznutra (mjerni instrumenti smješteni u odgovarajuće standardizirane okvire).</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218" name="Picture 2"/>
          <p:cNvPicPr>
            <a:picLocks noChangeAspect="1" noChangeArrowheads="1"/>
          </p:cNvPicPr>
          <p:nvPr/>
        </p:nvPicPr>
        <p:blipFill>
          <a:blip r:embed="rId4" cstate="print"/>
          <a:srcRect/>
          <a:stretch>
            <a:fillRect/>
          </a:stretch>
        </p:blipFill>
        <p:spPr bwMode="auto">
          <a:xfrm>
            <a:off x="1013184" y="1481139"/>
            <a:ext cx="2853965" cy="4773010"/>
          </a:xfrm>
          <a:prstGeom prst="rect">
            <a:avLst/>
          </a:prstGeom>
          <a:noFill/>
          <a:ln w="9525">
            <a:noFill/>
            <a:miter lim="800000"/>
            <a:headEnd/>
            <a:tailEnd/>
          </a:ln>
        </p:spPr>
      </p:pic>
      <p:sp>
        <p:nvSpPr>
          <p:cNvPr id="10" name="TextBox 9"/>
          <p:cNvSpPr txBox="1"/>
          <p:nvPr/>
        </p:nvSpPr>
        <p:spPr>
          <a:xfrm>
            <a:off x="3695700" y="3390900"/>
            <a:ext cx="5143500" cy="830997"/>
          </a:xfrm>
          <a:prstGeom prst="rect">
            <a:avLst/>
          </a:prstGeom>
          <a:noFill/>
        </p:spPr>
        <p:txBody>
          <a:bodyPr wrap="square" rtlCol="0">
            <a:spAutoFit/>
          </a:bodyPr>
          <a:lstStyle/>
          <a:p>
            <a:r>
              <a:rPr lang="hr-HR" sz="2400" b="1" dirty="0" smtClean="0">
                <a:solidFill>
                  <a:schemeClr val="accent1">
                    <a:lumMod val="75000"/>
                  </a:schemeClr>
                </a:solidFill>
              </a:rPr>
              <a:t>Sustav za uzorkovanje zraka za mjerenje plinovitih onečišćujućih tvari.</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38126" y="1362075"/>
            <a:ext cx="8705850" cy="4893647"/>
          </a:xfrm>
          <a:prstGeom prst="rect">
            <a:avLst/>
          </a:prstGeom>
          <a:noFill/>
        </p:spPr>
        <p:txBody>
          <a:bodyPr wrap="square" rtlCol="0">
            <a:spAutoFit/>
          </a:bodyPr>
          <a:lstStyle/>
          <a:p>
            <a:r>
              <a:rPr lang="hr-HR" sz="2400" b="1" dirty="0" smtClean="0">
                <a:solidFill>
                  <a:schemeClr val="accent6">
                    <a:lumMod val="75000"/>
                  </a:schemeClr>
                </a:solidFill>
              </a:rPr>
              <a:t>Organizacijska struktura mreža</a:t>
            </a:r>
          </a:p>
          <a:p>
            <a:endParaRPr lang="hr-HR" sz="2400" b="1" dirty="0" smtClean="0">
              <a:solidFill>
                <a:schemeClr val="accent1">
                  <a:lumMod val="75000"/>
                </a:schemeClr>
              </a:solidFill>
            </a:endParaRPr>
          </a:p>
          <a:p>
            <a:r>
              <a:rPr lang="vi-VN" sz="2400" b="1" dirty="0" smtClean="0">
                <a:solidFill>
                  <a:schemeClr val="accent1">
                    <a:lumMod val="75000"/>
                  </a:schemeClr>
                </a:solidFill>
              </a:rPr>
              <a:t>Vođenje mreža za praćenje </a:t>
            </a:r>
            <a:r>
              <a:rPr lang="hr-HR" sz="2400" b="1" dirty="0" smtClean="0">
                <a:solidFill>
                  <a:schemeClr val="accent1">
                    <a:lumMod val="75000"/>
                  </a:schemeClr>
                </a:solidFill>
              </a:rPr>
              <a:t>kvalitete</a:t>
            </a:r>
            <a:r>
              <a:rPr lang="vi-VN" sz="2400" b="1" dirty="0" smtClean="0">
                <a:solidFill>
                  <a:schemeClr val="accent1">
                    <a:lumMod val="75000"/>
                  </a:schemeClr>
                </a:solidFill>
              </a:rPr>
              <a:t> zraka izuzetno je zahtjevan zadatak. Zbog</a:t>
            </a:r>
            <a:r>
              <a:rPr lang="hr-HR" sz="2400" b="1" dirty="0" smtClean="0">
                <a:solidFill>
                  <a:schemeClr val="accent1">
                    <a:lumMod val="75000"/>
                  </a:schemeClr>
                </a:solidFill>
              </a:rPr>
              <a:t> multidisciplinarnosti, kompleksnosti i zahtjevnosti poslova koji se moraju obaviti da bi jedna mreža ispunjavala svoje ciljeve vrlo rijetko ovaj posao obavlja jedna ustanova samostalno.</a:t>
            </a:r>
          </a:p>
          <a:p>
            <a:endParaRPr lang="hr-HR" sz="2400" b="1" dirty="0" smtClean="0">
              <a:solidFill>
                <a:schemeClr val="accent1">
                  <a:lumMod val="75000"/>
                </a:schemeClr>
              </a:solidFill>
            </a:endParaRPr>
          </a:p>
          <a:p>
            <a:r>
              <a:rPr lang="hr-HR" sz="2400" b="1" dirty="0" smtClean="0">
                <a:solidFill>
                  <a:schemeClr val="accent1">
                    <a:lumMod val="75000"/>
                  </a:schemeClr>
                </a:solidFill>
              </a:rPr>
              <a:t>Najčešće jedna krovna ustanova koordinira rad više ustanova koje obavljaju svaka svoj dio posla. Iako će organizacijska struktura ovisiti o različitim faktorima, ponajprije o ciljevima i složenosti same mreže (područje koje se pokriva, broj postaja, onečišćujuće tvari koji se prate, oprema i sl.), osnovni kriterij za ocjenu </a:t>
            </a:r>
            <a:r>
              <a:rPr lang="pl-PL" sz="2400" b="1" dirty="0" smtClean="0">
                <a:solidFill>
                  <a:schemeClr val="accent1">
                    <a:lumMod val="75000"/>
                  </a:schemeClr>
                </a:solidFill>
              </a:rPr>
              <a:t>dobre organizacije mreže njezina je funkcionalnost.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GLAVNI CILJEVI</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342900" y="2505075"/>
            <a:ext cx="8524875" cy="2308324"/>
          </a:xfrm>
          <a:prstGeom prst="rect">
            <a:avLst/>
          </a:prstGeom>
          <a:noFill/>
        </p:spPr>
        <p:txBody>
          <a:bodyPr wrap="square" rtlCol="0">
            <a:spAutoFit/>
          </a:bodyPr>
          <a:lstStyle/>
          <a:p>
            <a:r>
              <a:rPr lang="hr-HR" sz="2400" b="1" dirty="0" smtClean="0">
                <a:solidFill>
                  <a:schemeClr val="accent1">
                    <a:lumMod val="75000"/>
                  </a:schemeClr>
                </a:solidFill>
              </a:rPr>
              <a:t>Prvi korak u dizajniranju mreže za praćenje kakvoće zraka je definiranje ciljeva koje ta mreža mora ispuniti. Pri dizajniranju mreže treba svakako voditi računa i o tome da se ulaganja ne zaustavljaju kupnjom nerijetko vrlo skupe opreme, </a:t>
            </a:r>
            <a:r>
              <a:rPr lang="vi-VN" sz="2400" b="1" dirty="0" smtClean="0">
                <a:solidFill>
                  <a:schemeClr val="accent1">
                    <a:lumMod val="75000"/>
                  </a:schemeClr>
                </a:solidFill>
              </a:rPr>
              <a:t>već da se radi o dugotrajnim izdacima za obavljanje mjerenja i tehničko vođenje</a:t>
            </a:r>
            <a:r>
              <a:rPr lang="hr-HR" sz="2400" b="1" dirty="0" smtClean="0">
                <a:solidFill>
                  <a:schemeClr val="accent1">
                    <a:lumMod val="75000"/>
                  </a:schemeClr>
                </a:solidFill>
              </a:rPr>
              <a:t> mreže. </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0242" name="Picture 2"/>
          <p:cNvPicPr>
            <a:picLocks noChangeAspect="1" noChangeArrowheads="1"/>
          </p:cNvPicPr>
          <p:nvPr/>
        </p:nvPicPr>
        <p:blipFill>
          <a:blip r:embed="rId4" cstate="print"/>
          <a:srcRect/>
          <a:stretch>
            <a:fillRect/>
          </a:stretch>
        </p:blipFill>
        <p:spPr bwMode="auto">
          <a:xfrm>
            <a:off x="1323975" y="1301298"/>
            <a:ext cx="6067424" cy="4352101"/>
          </a:xfrm>
          <a:prstGeom prst="rect">
            <a:avLst/>
          </a:prstGeom>
          <a:noFill/>
          <a:ln w="9525">
            <a:noFill/>
            <a:miter lim="800000"/>
            <a:headEnd/>
            <a:tailEnd/>
          </a:ln>
        </p:spPr>
      </p:pic>
      <p:sp>
        <p:nvSpPr>
          <p:cNvPr id="10" name="TextBox 9"/>
          <p:cNvSpPr txBox="1"/>
          <p:nvPr/>
        </p:nvSpPr>
        <p:spPr>
          <a:xfrm>
            <a:off x="1104900" y="5743575"/>
            <a:ext cx="6391275" cy="461665"/>
          </a:xfrm>
          <a:prstGeom prst="rect">
            <a:avLst/>
          </a:prstGeom>
          <a:noFill/>
        </p:spPr>
        <p:txBody>
          <a:bodyPr wrap="square" rtlCol="0">
            <a:spAutoFit/>
          </a:bodyPr>
          <a:lstStyle/>
          <a:p>
            <a:pPr algn="ctr"/>
            <a:r>
              <a:rPr lang="hr-HR" sz="2400" b="1" dirty="0" smtClean="0">
                <a:solidFill>
                  <a:schemeClr val="accent6">
                    <a:lumMod val="75000"/>
                  </a:schemeClr>
                </a:solidFill>
              </a:rPr>
              <a:t>Tipična organizacijska struktura mreže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09575" y="1457325"/>
            <a:ext cx="8277225" cy="1938992"/>
          </a:xfrm>
          <a:prstGeom prst="rect">
            <a:avLst/>
          </a:prstGeom>
          <a:noFill/>
        </p:spPr>
        <p:txBody>
          <a:bodyPr wrap="square" rtlCol="0">
            <a:spAutoFit/>
          </a:bodyPr>
          <a:lstStyle/>
          <a:p>
            <a:r>
              <a:rPr lang="hr-HR" sz="2400" b="1" dirty="0" smtClean="0">
                <a:solidFill>
                  <a:schemeClr val="accent1">
                    <a:lumMod val="75000"/>
                  </a:schemeClr>
                </a:solidFill>
              </a:rPr>
              <a:t>Da bi mogla kvalitetno obavljati svoju funkciju, svaka od organizacijskih podjedinica </a:t>
            </a:r>
            <a:r>
              <a:rPr lang="nn-NO" sz="2400" b="1" dirty="0" smtClean="0">
                <a:solidFill>
                  <a:schemeClr val="accent1">
                    <a:lumMod val="75000"/>
                  </a:schemeClr>
                </a:solidFill>
              </a:rPr>
              <a:t>treba biti kvalitetno ekipirana i opremljena. Tako sastavljene podjedinice često</a:t>
            </a:r>
            <a:r>
              <a:rPr lang="hr-HR" sz="2400" b="1" dirty="0" smtClean="0">
                <a:solidFill>
                  <a:schemeClr val="accent1">
                    <a:lumMod val="75000"/>
                  </a:schemeClr>
                </a:solidFill>
              </a:rPr>
              <a:t> mogu obavljati svoj specijalizirani dio posla za više različitih mreža. U nastavku</a:t>
            </a:r>
          </a:p>
          <a:p>
            <a:r>
              <a:rPr lang="pl-PL" sz="2400" b="1" dirty="0" smtClean="0">
                <a:solidFill>
                  <a:schemeClr val="accent1">
                    <a:lumMod val="75000"/>
                  </a:schemeClr>
                </a:solidFill>
              </a:rPr>
              <a:t>će biti opisane najvažnije organizacijske podjedinice.</a:t>
            </a:r>
            <a:endParaRPr lang="hr-HR" sz="2400" b="1" dirty="0">
              <a:solidFill>
                <a:schemeClr val="accent1">
                  <a:lumMod val="75000"/>
                </a:schemeClr>
              </a:solidFill>
            </a:endParaRPr>
          </a:p>
        </p:txBody>
      </p:sp>
      <p:sp>
        <p:nvSpPr>
          <p:cNvPr id="10" name="TextBox 9"/>
          <p:cNvSpPr txBox="1"/>
          <p:nvPr/>
        </p:nvSpPr>
        <p:spPr>
          <a:xfrm>
            <a:off x="514350" y="3676650"/>
            <a:ext cx="8267700" cy="2308324"/>
          </a:xfrm>
          <a:prstGeom prst="rect">
            <a:avLst/>
          </a:prstGeom>
          <a:noFill/>
        </p:spPr>
        <p:txBody>
          <a:bodyPr wrap="square" rtlCol="0">
            <a:spAutoFit/>
          </a:bodyPr>
          <a:lstStyle/>
          <a:p>
            <a:r>
              <a:rPr lang="hr-HR" sz="2400" b="1" dirty="0" smtClean="0">
                <a:solidFill>
                  <a:schemeClr val="accent6">
                    <a:lumMod val="75000"/>
                  </a:schemeClr>
                </a:solidFill>
              </a:rPr>
              <a:t>Koordinacija rada i razvoja mreže</a:t>
            </a:r>
          </a:p>
          <a:p>
            <a:endParaRPr lang="hr-HR" sz="2400" b="1" dirty="0" smtClean="0">
              <a:solidFill>
                <a:schemeClr val="accent1">
                  <a:lumMod val="75000"/>
                </a:schemeClr>
              </a:solidFill>
            </a:endParaRPr>
          </a:p>
          <a:p>
            <a:r>
              <a:rPr lang="hr-HR" sz="2400" b="1" dirty="0" smtClean="0">
                <a:solidFill>
                  <a:schemeClr val="accent1">
                    <a:lumMod val="75000"/>
                  </a:schemeClr>
                </a:solidFill>
              </a:rPr>
              <a:t>Ova je podjedinica, dakako, najvažnija za svaku mrežu. </a:t>
            </a:r>
            <a:r>
              <a:rPr lang="hr-HR" sz="2400" b="1" dirty="0" smtClean="0">
                <a:solidFill>
                  <a:srgbClr val="FF0000"/>
                </a:solidFill>
              </a:rPr>
              <a:t>Njezina osnovna funkcija jest održavanje funkcionalnosti i ispunjavanje ciljeva mreže.</a:t>
            </a:r>
            <a:r>
              <a:rPr lang="hr-HR" sz="2400" b="1" dirty="0" smtClean="0">
                <a:solidFill>
                  <a:schemeClr val="accent1">
                    <a:lumMod val="75000"/>
                  </a:schemeClr>
                </a:solidFill>
              </a:rPr>
              <a:t> U ovoj podjedinici najčešće se nalaze predstavnici investitora u mrežu, odnosno njezini vlasnici.</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14325" y="1466850"/>
            <a:ext cx="8686800" cy="4524315"/>
          </a:xfrm>
          <a:prstGeom prst="rect">
            <a:avLst/>
          </a:prstGeom>
          <a:noFill/>
        </p:spPr>
        <p:txBody>
          <a:bodyPr wrap="square" rtlCol="0">
            <a:spAutoFit/>
          </a:bodyPr>
          <a:lstStyle/>
          <a:p>
            <a:r>
              <a:rPr lang="hr-HR" sz="2400" b="1" dirty="0" smtClean="0">
                <a:solidFill>
                  <a:schemeClr val="accent1">
                    <a:lumMod val="75000"/>
                  </a:schemeClr>
                </a:solidFill>
              </a:rPr>
              <a:t>Njihova je odgovornost osigurati podatke zbog kojih je investirano u samu mrežu te </a:t>
            </a:r>
            <a:r>
              <a:rPr lang="pl-PL" sz="2400" b="1" dirty="0" smtClean="0">
                <a:solidFill>
                  <a:schemeClr val="accent1">
                    <a:lumMod val="75000"/>
                  </a:schemeClr>
                </a:solidFill>
              </a:rPr>
              <a:t>će oni za obavljanje toga zadatka angažirati druge podjedinice, nadzirati ih te im </a:t>
            </a:r>
            <a:r>
              <a:rPr lang="hr-HR" sz="2400" b="1" dirty="0" smtClean="0">
                <a:solidFill>
                  <a:schemeClr val="accent1">
                    <a:lumMod val="75000"/>
                  </a:schemeClr>
                </a:solidFill>
              </a:rPr>
              <a:t>osigurati sredstva za rad.</a:t>
            </a:r>
          </a:p>
          <a:p>
            <a:endParaRPr lang="hr-HR" sz="2400" b="1" dirty="0" smtClean="0">
              <a:solidFill>
                <a:schemeClr val="accent1">
                  <a:lumMod val="75000"/>
                </a:schemeClr>
              </a:solidFill>
            </a:endParaRPr>
          </a:p>
          <a:p>
            <a:r>
              <a:rPr lang="hr-HR" sz="2400" b="1" dirty="0" smtClean="0">
                <a:solidFill>
                  <a:schemeClr val="accent1">
                    <a:lumMod val="75000"/>
                  </a:schemeClr>
                </a:solidFill>
              </a:rPr>
              <a:t>Kod velikih državnih mreža taj posao najčešće obavljaju ministarstva ili agencije zadužene za zaštitu okoliša, a kod lokalnih mreža uredi </a:t>
            </a:r>
            <a:r>
              <a:rPr lang="pl-PL" sz="2400" b="1" dirty="0" smtClean="0">
                <a:solidFill>
                  <a:schemeClr val="accent1">
                    <a:lumMod val="75000"/>
                  </a:schemeClr>
                </a:solidFill>
              </a:rPr>
              <a:t>lokalnih samouprava zaduženi za isto područje. </a:t>
            </a:r>
            <a:endParaRPr lang="pl-PL" sz="2400" b="1" dirty="0" smtClean="0">
              <a:solidFill>
                <a:schemeClr val="accent1">
                  <a:lumMod val="75000"/>
                </a:schemeClr>
              </a:solidFill>
            </a:endParaRPr>
          </a:p>
          <a:p>
            <a:endParaRPr lang="hr-HR" sz="2400" b="1" dirty="0" smtClean="0">
              <a:solidFill>
                <a:srgbClr val="FF0000"/>
              </a:solidFill>
            </a:endParaRPr>
          </a:p>
          <a:p>
            <a:r>
              <a:rPr lang="hr-HR" sz="2400" b="1" dirty="0" smtClean="0">
                <a:solidFill>
                  <a:srgbClr val="FF0000"/>
                </a:solidFill>
              </a:rPr>
              <a:t>Funkciju nadzora nad stručnim radom laboratorija </a:t>
            </a:r>
            <a:r>
              <a:rPr lang="hr-HR" sz="2400" b="1" dirty="0" smtClean="0">
                <a:solidFill>
                  <a:srgbClr val="FF0000"/>
                </a:solidFill>
              </a:rPr>
              <a:t>najčešće se obavlja putem inspekcijskog nadzora inspektora zaštite okoliša i/ili se kvaliteta rada laboratorija provjerava sustavom akreditacija putem akreditacijskih kuća.</a:t>
            </a:r>
            <a:endParaRPr lang="hr-HR" sz="2400" b="1" dirty="0">
              <a:solidFill>
                <a:srgbClr val="FF0000"/>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09574" y="1552575"/>
            <a:ext cx="8582025" cy="3785652"/>
          </a:xfrm>
          <a:prstGeom prst="rect">
            <a:avLst/>
          </a:prstGeom>
          <a:noFill/>
        </p:spPr>
        <p:txBody>
          <a:bodyPr wrap="square" rtlCol="0">
            <a:spAutoFit/>
          </a:bodyPr>
          <a:lstStyle/>
          <a:p>
            <a:r>
              <a:rPr lang="hr-HR" sz="2400" b="1" dirty="0" smtClean="0">
                <a:solidFill>
                  <a:schemeClr val="accent6">
                    <a:lumMod val="75000"/>
                  </a:schemeClr>
                </a:solidFill>
              </a:rPr>
              <a:t>Laboratoriji za kvalitetu zraka</a:t>
            </a:r>
          </a:p>
          <a:p>
            <a:endParaRPr lang="hr-HR" sz="2400" b="1" dirty="0" smtClean="0">
              <a:solidFill>
                <a:schemeClr val="accent1">
                  <a:lumMod val="75000"/>
                </a:schemeClr>
              </a:solidFill>
            </a:endParaRPr>
          </a:p>
          <a:p>
            <a:r>
              <a:rPr lang="hr-HR" sz="2400" b="1" dirty="0" smtClean="0">
                <a:solidFill>
                  <a:schemeClr val="accent1">
                    <a:lumMod val="75000"/>
                  </a:schemeClr>
                </a:solidFill>
              </a:rPr>
              <a:t>Laboratoriji za kvalitetu zraka predstavljaju stručnu jezgru svake mreže. Oni osiguravaju kvalitetu podataka dobivenih automatskim mjerenjima ili izvode analize uzoraka dobivenih uzorkovanjem na postajama. Ispunjavanje tih zadataka zahtijeva uspostavljanje sustava kvalitete uz pomoć kojeg se postavljaju dokazivi uvjeti za</a:t>
            </a:r>
          </a:p>
          <a:p>
            <a:r>
              <a:rPr lang="hr-HR" sz="2400" b="1" dirty="0" smtClean="0">
                <a:solidFill>
                  <a:schemeClr val="accent1">
                    <a:lumMod val="75000"/>
                  </a:schemeClr>
                </a:solidFill>
              </a:rPr>
              <a:t>dobivanje mjernih podataka tražene mjerne nesigurnosti te osiguravaju mjerenja sukladna propisanim normiranim metodama. </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33400" y="1352550"/>
            <a:ext cx="8477250" cy="4893647"/>
          </a:xfrm>
          <a:prstGeom prst="rect">
            <a:avLst/>
          </a:prstGeom>
          <a:noFill/>
        </p:spPr>
        <p:txBody>
          <a:bodyPr wrap="square" rtlCol="0">
            <a:spAutoFit/>
          </a:bodyPr>
          <a:lstStyle/>
          <a:p>
            <a:r>
              <a:rPr lang="hr-HR" sz="2400" b="1" i="1" dirty="0" smtClean="0">
                <a:solidFill>
                  <a:schemeClr val="accent6">
                    <a:lumMod val="75000"/>
                  </a:schemeClr>
                </a:solidFill>
              </a:rPr>
              <a:t>Laboratorij za kontinuirana (automatska) mjerenja</a:t>
            </a:r>
          </a:p>
          <a:p>
            <a:endParaRPr lang="hr-HR" sz="2400" b="1" i="1" dirty="0" smtClean="0">
              <a:solidFill>
                <a:schemeClr val="accent1">
                  <a:lumMod val="75000"/>
                </a:schemeClr>
              </a:solidFill>
            </a:endParaRPr>
          </a:p>
          <a:p>
            <a:r>
              <a:rPr lang="hr-HR" sz="2400" b="1" dirty="0" smtClean="0">
                <a:solidFill>
                  <a:schemeClr val="accent1">
                    <a:lumMod val="75000"/>
                  </a:schemeClr>
                </a:solidFill>
              </a:rPr>
              <a:t>obavlja mjerenja na samim postajama uz pomoć automatskih analizatora za pojedine onečišćujuće tvari. </a:t>
            </a:r>
          </a:p>
          <a:p>
            <a:endParaRPr lang="hr-HR" sz="2400" b="1" dirty="0" smtClean="0">
              <a:solidFill>
                <a:schemeClr val="accent1">
                  <a:lumMod val="75000"/>
                </a:schemeClr>
              </a:solidFill>
            </a:endParaRPr>
          </a:p>
          <a:p>
            <a:r>
              <a:rPr lang="hr-HR" sz="2400" b="1" dirty="0" smtClean="0">
                <a:solidFill>
                  <a:schemeClr val="accent1">
                    <a:lumMod val="75000"/>
                  </a:schemeClr>
                </a:solidFill>
              </a:rPr>
              <a:t>Taj posao zahtijeva usko specijalizirano osoblje s klasičnim znanjima dobre laboratorijske prakse i znanjima vezanima uz moderne telemetrijske tehnike. </a:t>
            </a:r>
          </a:p>
          <a:p>
            <a:endParaRPr lang="hr-HR" sz="2400" b="1" dirty="0" smtClean="0">
              <a:solidFill>
                <a:schemeClr val="accent1">
                  <a:lumMod val="75000"/>
                </a:schemeClr>
              </a:solidFill>
            </a:endParaRPr>
          </a:p>
          <a:p>
            <a:r>
              <a:rPr lang="hr-HR" sz="2400" b="1" dirty="0" smtClean="0">
                <a:solidFill>
                  <a:schemeClr val="accent1">
                    <a:lumMod val="75000"/>
                  </a:schemeClr>
                </a:solidFill>
              </a:rPr>
              <a:t>Kako je riječ o automatskim i kontinuiranim mjerenjima, kvalitetan laboratorij mora znati u svakom trenutku sve činjenice vezane uz rad mjerne i nemjerne opreme koje mogu utjecati na kvalitetu mjerenja.</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28650" y="1400175"/>
            <a:ext cx="8362950" cy="3785652"/>
          </a:xfrm>
          <a:prstGeom prst="rect">
            <a:avLst/>
          </a:prstGeom>
          <a:noFill/>
        </p:spPr>
        <p:txBody>
          <a:bodyPr wrap="square" rtlCol="0">
            <a:spAutoFit/>
          </a:bodyPr>
          <a:lstStyle/>
          <a:p>
            <a:r>
              <a:rPr lang="hr-HR" sz="2400" b="1" dirty="0" smtClean="0">
                <a:solidFill>
                  <a:schemeClr val="accent1">
                    <a:lumMod val="75000"/>
                  </a:schemeClr>
                </a:solidFill>
              </a:rPr>
              <a:t>Nerijetko se taj dio rada u mrežama zapostavlja i tim se mjerenjima previše pristupa s tehničkog stajališta </a:t>
            </a:r>
            <a:r>
              <a:rPr lang="hr-HR" sz="2400" b="1" dirty="0" smtClean="0">
                <a:solidFill>
                  <a:srgbClr val="FF0000"/>
                </a:solidFill>
              </a:rPr>
              <a:t>„instrument radi ili ne radi“ </a:t>
            </a:r>
            <a:r>
              <a:rPr lang="hr-HR" sz="2400" b="1" dirty="0" smtClean="0">
                <a:solidFill>
                  <a:schemeClr val="accent1">
                    <a:lumMod val="75000"/>
                  </a:schemeClr>
                </a:solidFill>
              </a:rPr>
              <a:t>ili po principu </a:t>
            </a:r>
            <a:r>
              <a:rPr lang="hr-HR" sz="2400" b="1" dirty="0" smtClean="0">
                <a:solidFill>
                  <a:srgbClr val="FF0000"/>
                </a:solidFill>
              </a:rPr>
              <a:t>„što se tu ima mjeriti, instrument sam mjeri“</a:t>
            </a:r>
            <a:r>
              <a:rPr lang="hr-HR" sz="2400" b="1" dirty="0" smtClean="0">
                <a:solidFill>
                  <a:schemeClr val="accent1">
                    <a:lumMod val="75000"/>
                  </a:schemeClr>
                </a:solidFill>
              </a:rPr>
              <a:t>, što rezultira podacima sumnjive vjerodostojnosti koji iskusnom mjeritelju predstavljaju samo gomilu brojki. </a:t>
            </a:r>
          </a:p>
          <a:p>
            <a:endParaRPr lang="hr-HR" sz="2400" b="1" dirty="0" smtClean="0">
              <a:solidFill>
                <a:schemeClr val="accent1">
                  <a:lumMod val="75000"/>
                </a:schemeClr>
              </a:solidFill>
            </a:endParaRPr>
          </a:p>
          <a:p>
            <a:r>
              <a:rPr lang="hr-HR" sz="2400" b="1" dirty="0" smtClean="0">
                <a:solidFill>
                  <a:schemeClr val="accent1">
                    <a:lumMod val="75000"/>
                  </a:schemeClr>
                </a:solidFill>
              </a:rPr>
              <a:t>Kako rezultati takvih mjerenja često znaju biti izuzetno neugodni zbog regulatornih konsekvenci po onečišćivače, laboratorij za kontinuirana mjerenja mora moći kvalitetno i dokumentirano garantirati za svaki mjerni podatak dobiven takvim mjerenjima.</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19125" y="2209800"/>
            <a:ext cx="7991475" cy="2862322"/>
          </a:xfrm>
          <a:prstGeom prst="rect">
            <a:avLst/>
          </a:prstGeom>
          <a:noFill/>
        </p:spPr>
        <p:txBody>
          <a:bodyPr wrap="square" rtlCol="0">
            <a:spAutoFit/>
          </a:bodyPr>
          <a:lstStyle/>
          <a:p>
            <a:r>
              <a:rPr lang="hr-HR" sz="2400" b="1" dirty="0" smtClean="0">
                <a:solidFill>
                  <a:schemeClr val="accent1">
                    <a:lumMod val="75000"/>
                  </a:schemeClr>
                </a:solidFill>
              </a:rPr>
              <a:t>Na taj način dobiveni mjerni podaci, prije nego što se potvrde</a:t>
            </a:r>
          </a:p>
          <a:p>
            <a:r>
              <a:rPr lang="hr-HR" sz="2400" b="1" dirty="0" smtClean="0">
                <a:solidFill>
                  <a:schemeClr val="accent1">
                    <a:lumMod val="75000"/>
                  </a:schemeClr>
                </a:solidFill>
              </a:rPr>
              <a:t>kao valjani, moraju proći postupak koji nazivamo validacija i ratifikacija. </a:t>
            </a:r>
          </a:p>
          <a:p>
            <a:endParaRPr lang="hr-HR" sz="2400" b="1" i="1" dirty="0" smtClean="0">
              <a:solidFill>
                <a:schemeClr val="accent1">
                  <a:lumMod val="75000"/>
                </a:schemeClr>
              </a:solidFill>
            </a:endParaRPr>
          </a:p>
          <a:p>
            <a:r>
              <a:rPr lang="hr-HR" sz="2800" b="1" i="1" dirty="0" smtClean="0">
                <a:solidFill>
                  <a:srgbClr val="FF0000"/>
                </a:solidFill>
              </a:rPr>
              <a:t>Validacija i ratifikacija podataka predstavlja najzahtjevniji i najodgovorniji dio rada laboratorija </a:t>
            </a:r>
            <a:r>
              <a:rPr lang="hr-HR" sz="2800" b="1" dirty="0" smtClean="0">
                <a:solidFill>
                  <a:srgbClr val="FF0000"/>
                </a:solidFill>
              </a:rPr>
              <a:t>za automatska mjerenja. </a:t>
            </a:r>
            <a:endParaRPr lang="hr-HR" sz="2800" b="1" dirty="0">
              <a:solidFill>
                <a:srgbClr val="FF0000"/>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76225" y="1457325"/>
            <a:ext cx="8743950" cy="3785652"/>
          </a:xfrm>
          <a:prstGeom prst="rect">
            <a:avLst/>
          </a:prstGeom>
          <a:noFill/>
        </p:spPr>
        <p:txBody>
          <a:bodyPr wrap="square" rtlCol="0">
            <a:spAutoFit/>
          </a:bodyPr>
          <a:lstStyle/>
          <a:p>
            <a:r>
              <a:rPr lang="hr-HR" sz="2400" b="1" i="1" dirty="0" smtClean="0">
                <a:solidFill>
                  <a:schemeClr val="accent6">
                    <a:lumMod val="75000"/>
                  </a:schemeClr>
                </a:solidFill>
              </a:rPr>
              <a:t>Umjerni laboratorij za kakvoću zraka</a:t>
            </a:r>
          </a:p>
          <a:p>
            <a:endParaRPr lang="hr-HR" sz="2400" b="1" dirty="0" smtClean="0">
              <a:solidFill>
                <a:schemeClr val="accent1">
                  <a:lumMod val="75000"/>
                </a:schemeClr>
              </a:solidFill>
            </a:endParaRPr>
          </a:p>
          <a:p>
            <a:r>
              <a:rPr lang="hr-HR" sz="2400" b="1" dirty="0" smtClean="0">
                <a:solidFill>
                  <a:schemeClr val="accent1">
                    <a:lumMod val="75000"/>
                  </a:schemeClr>
                </a:solidFill>
              </a:rPr>
              <a:t>u ovom kontekstu podrazumijeva laboratorij za umjeravanje automatskih instrumenata. Osnovni zadatak ovog laboratorija</a:t>
            </a:r>
          </a:p>
          <a:p>
            <a:r>
              <a:rPr lang="hr-HR" sz="2400" b="1" dirty="0" smtClean="0">
                <a:solidFill>
                  <a:schemeClr val="accent1">
                    <a:lumMod val="75000"/>
                  </a:schemeClr>
                </a:solidFill>
              </a:rPr>
              <a:t>jest osiguravanje mjerne sljedivosti svih automatskih mjerenja u mreži. </a:t>
            </a:r>
          </a:p>
          <a:p>
            <a:endParaRPr lang="hr-HR" sz="2400" b="1" dirty="0" smtClean="0">
              <a:solidFill>
                <a:schemeClr val="accent1">
                  <a:lumMod val="75000"/>
                </a:schemeClr>
              </a:solidFill>
            </a:endParaRPr>
          </a:p>
          <a:p>
            <a:r>
              <a:rPr lang="hr-HR" sz="2400" b="1" dirty="0" smtClean="0">
                <a:solidFill>
                  <a:schemeClr val="accent6">
                    <a:lumMod val="75000"/>
                  </a:schemeClr>
                </a:solidFill>
              </a:rPr>
              <a:t>To se ostvaruje umjeravanjem instrumenata u laboratoriju i</a:t>
            </a:r>
            <a:r>
              <a:rPr lang="hr-HR" sz="2400" b="1" dirty="0" smtClean="0">
                <a:solidFill>
                  <a:schemeClr val="accent1">
                    <a:lumMod val="75000"/>
                  </a:schemeClr>
                </a:solidFill>
              </a:rPr>
              <a:t> </a:t>
            </a:r>
            <a:r>
              <a:rPr lang="hr-HR" sz="2400" b="1" dirty="0" smtClean="0">
                <a:solidFill>
                  <a:schemeClr val="accent6">
                    <a:lumMod val="75000"/>
                  </a:schemeClr>
                </a:solidFill>
              </a:rPr>
              <a:t>na samim postajama uz pomoć certificiranih standarda (najčešće plinovi u boci) te organiziranjem interkomparacijskih mjerenja.</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869895" y="5564581"/>
            <a:ext cx="7048500" cy="461665"/>
          </a:xfrm>
          <a:prstGeom prst="rect">
            <a:avLst/>
          </a:prstGeom>
          <a:noFill/>
        </p:spPr>
        <p:txBody>
          <a:bodyPr wrap="square" rtlCol="0">
            <a:spAutoFit/>
          </a:bodyPr>
          <a:lstStyle/>
          <a:p>
            <a:pPr algn="ctr"/>
            <a:r>
              <a:rPr lang="hr-HR" sz="2400" b="1" dirty="0" smtClean="0">
                <a:solidFill>
                  <a:schemeClr val="accent6">
                    <a:lumMod val="75000"/>
                  </a:schemeClr>
                </a:solidFill>
              </a:rPr>
              <a:t>Umjerni laboratorij za kakvoću zraka</a:t>
            </a:r>
            <a:endParaRPr lang="hr-HR" sz="2400" b="1" dirty="0">
              <a:solidFill>
                <a:schemeClr val="accent6">
                  <a:lumMod val="75000"/>
                </a:schemeClr>
              </a:solidFill>
            </a:endParaRPr>
          </a:p>
        </p:txBody>
      </p:sp>
      <p:pic>
        <p:nvPicPr>
          <p:cNvPr id="2050" name="Picture 2" descr="C:\Users\phercog\Pictures\PT 2014\DSC_184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200" y="1449783"/>
            <a:ext cx="7315195" cy="411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NAČINI MJERENJA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371475" y="1457325"/>
            <a:ext cx="8258175" cy="4893647"/>
          </a:xfrm>
          <a:prstGeom prst="rect">
            <a:avLst/>
          </a:prstGeom>
          <a:noFill/>
        </p:spPr>
        <p:txBody>
          <a:bodyPr wrap="square" rtlCol="0">
            <a:spAutoFit/>
          </a:bodyPr>
          <a:lstStyle/>
          <a:p>
            <a:r>
              <a:rPr lang="pl-PL" sz="2400" b="1" i="1" dirty="0" smtClean="0">
                <a:solidFill>
                  <a:schemeClr val="accent6">
                    <a:lumMod val="75000"/>
                  </a:schemeClr>
                </a:solidFill>
              </a:rPr>
              <a:t>Laboratorij za analizu uzoraka</a:t>
            </a:r>
          </a:p>
          <a:p>
            <a:endParaRPr lang="pl-PL" sz="2400" b="1" i="1" dirty="0" smtClean="0">
              <a:solidFill>
                <a:schemeClr val="accent1">
                  <a:lumMod val="75000"/>
                </a:schemeClr>
              </a:solidFill>
            </a:endParaRPr>
          </a:p>
          <a:p>
            <a:r>
              <a:rPr lang="pl-PL" sz="2400" b="1" dirty="0" smtClean="0">
                <a:solidFill>
                  <a:schemeClr val="accent1">
                    <a:lumMod val="75000"/>
                  </a:schemeClr>
                </a:solidFill>
              </a:rPr>
              <a:t>klasičan je kemijski laboratorij koji se u svom </a:t>
            </a:r>
            <a:r>
              <a:rPr lang="hr-HR" sz="2400" b="1" dirty="0" smtClean="0">
                <a:solidFill>
                  <a:schemeClr val="accent1">
                    <a:lumMod val="75000"/>
                  </a:schemeClr>
                </a:solidFill>
              </a:rPr>
              <a:t>radu koristi najmodernijim tehnikama. Radi se o laboratoriju pred kojim je zahtjevan zadatak da iz relativno malog uzorka odredi mnogo različitih analita u vrlo niskim koncentracijama. Najčešće analitičke metode u tim laboratorijima jesu </a:t>
            </a:r>
            <a:r>
              <a:rPr lang="hr-HR" sz="2400" b="1" dirty="0" smtClean="0">
                <a:solidFill>
                  <a:schemeClr val="accent6">
                    <a:lumMod val="75000"/>
                  </a:schemeClr>
                </a:solidFill>
              </a:rPr>
              <a:t>ionska kromatografija (IC), atomska apsorpcijska spektrometrija (AAS), </a:t>
            </a:r>
            <a:r>
              <a:rPr lang="hr-HR" sz="2400" b="1" i="1" dirty="0" smtClean="0">
                <a:solidFill>
                  <a:schemeClr val="accent6">
                    <a:lumMod val="75000"/>
                  </a:schemeClr>
                </a:solidFill>
              </a:rPr>
              <a:t>inductively coupled plasma s masenom spektromerijom (ICP MS) i plinska ili tekućinska kromatografija </a:t>
            </a:r>
            <a:r>
              <a:rPr lang="hr-HR" sz="2400" b="1" dirty="0" smtClean="0">
                <a:solidFill>
                  <a:schemeClr val="accent6">
                    <a:lumMod val="75000"/>
                  </a:schemeClr>
                </a:solidFill>
              </a:rPr>
              <a:t>s masenom spektrometrijom (GC/HPLC MS). </a:t>
            </a:r>
            <a:r>
              <a:rPr lang="hr-HR" sz="2400" b="1" dirty="0" smtClean="0">
                <a:solidFill>
                  <a:schemeClr val="accent1">
                    <a:lumMod val="75000"/>
                  </a:schemeClr>
                </a:solidFill>
              </a:rPr>
              <a:t>Takav laboratorij mora biti ekipiran izuzetno kvalitetnim, usko specijaliziranim laboratorijskim osobljem.</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GLAVNI CILJEVI</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61949" y="1714500"/>
            <a:ext cx="8582025" cy="4154984"/>
          </a:xfrm>
          <a:prstGeom prst="rect">
            <a:avLst/>
          </a:prstGeom>
          <a:noFill/>
        </p:spPr>
        <p:txBody>
          <a:bodyPr wrap="square" rtlCol="0">
            <a:spAutoFit/>
          </a:bodyPr>
          <a:lstStyle/>
          <a:p>
            <a:r>
              <a:rPr lang="hr-HR" sz="2400" b="1" dirty="0" smtClean="0">
                <a:solidFill>
                  <a:schemeClr val="accent1">
                    <a:lumMod val="75000"/>
                  </a:schemeClr>
                </a:solidFill>
              </a:rPr>
              <a:t>Na samome početku prije bilo kakvih ulaganja potrebno je jasno dati do znanja investitorima da se radi o usko specijaliziranom području te da od trenutka dizajna preko odabira i nabave opreme i definiranja mjernih mjesta do </a:t>
            </a:r>
            <a:r>
              <a:rPr lang="vi-VN" sz="2400" b="1" dirty="0" smtClean="0">
                <a:solidFill>
                  <a:schemeClr val="accent1">
                    <a:lumMod val="75000"/>
                  </a:schemeClr>
                </a:solidFill>
              </a:rPr>
              <a:t>samog izvođenja mjerenja i obrade podataka posao mora povjeriti kompetentnoj</a:t>
            </a:r>
            <a:r>
              <a:rPr lang="hr-HR" sz="2400" b="1" dirty="0" smtClean="0">
                <a:solidFill>
                  <a:schemeClr val="accent1">
                    <a:lumMod val="75000"/>
                  </a:schemeClr>
                </a:solidFill>
              </a:rPr>
              <a:t> i dobro ekipiranoj skupini ljudi spremnoj na naporan dugogodišnji rad. </a:t>
            </a:r>
          </a:p>
          <a:p>
            <a:endParaRPr lang="hr-HR" sz="2400" b="1" dirty="0" smtClean="0">
              <a:solidFill>
                <a:schemeClr val="accent1">
                  <a:lumMod val="75000"/>
                </a:schemeClr>
              </a:solidFill>
            </a:endParaRPr>
          </a:p>
          <a:p>
            <a:r>
              <a:rPr lang="hr-HR" sz="2400" b="1" dirty="0" smtClean="0">
                <a:solidFill>
                  <a:schemeClr val="accent1">
                    <a:lumMod val="75000"/>
                  </a:schemeClr>
                </a:solidFill>
              </a:rPr>
              <a:t>U svome radu autor je svjedočio slučajevima velikih ulaganja koja su zbog pogrešnog izbora stručnjaka završila bez ostvarenja osnovnog cilja – kvalitetnih podataka o kakvoći zraka.</a:t>
            </a: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04799" y="1428750"/>
            <a:ext cx="8658225" cy="3785652"/>
          </a:xfrm>
          <a:prstGeom prst="rect">
            <a:avLst/>
          </a:prstGeom>
          <a:noFill/>
        </p:spPr>
        <p:txBody>
          <a:bodyPr wrap="square" rtlCol="0">
            <a:spAutoFit/>
          </a:bodyPr>
          <a:lstStyle/>
          <a:p>
            <a:r>
              <a:rPr lang="hr-HR" sz="2400" b="1" dirty="0" smtClean="0">
                <a:solidFill>
                  <a:schemeClr val="accent6">
                    <a:lumMod val="75000"/>
                  </a:schemeClr>
                </a:solidFill>
              </a:rPr>
              <a:t>Jedinica za tehničku podršku</a:t>
            </a:r>
          </a:p>
          <a:p>
            <a:endParaRPr lang="hr-HR" sz="2400" b="1" dirty="0" smtClean="0">
              <a:solidFill>
                <a:schemeClr val="accent1">
                  <a:lumMod val="75000"/>
                </a:schemeClr>
              </a:solidFill>
            </a:endParaRPr>
          </a:p>
          <a:p>
            <a:r>
              <a:rPr lang="hr-HR" sz="2400" b="1" dirty="0" smtClean="0">
                <a:solidFill>
                  <a:schemeClr val="accent1">
                    <a:lumMod val="75000"/>
                  </a:schemeClr>
                </a:solidFill>
              </a:rPr>
              <a:t>Rad bilo koje mreže za praćenje kakvoće zraka nezamisliv je bez kvalitetne tehničke podrške. </a:t>
            </a:r>
            <a:r>
              <a:rPr lang="hr-HR" sz="2400" b="1" dirty="0" smtClean="0">
                <a:solidFill>
                  <a:srgbClr val="FF0000"/>
                </a:solidFill>
              </a:rPr>
              <a:t>Zadaća ove jedinice jest osigurati tehničku ispravnost mjerne i nemjerne opreme u cijeloj mreži u 90% vremena rada mreže. </a:t>
            </a:r>
            <a:r>
              <a:rPr lang="hr-HR" sz="2400" b="1" dirty="0" smtClean="0">
                <a:solidFill>
                  <a:schemeClr val="accent1">
                    <a:lumMod val="75000"/>
                  </a:schemeClr>
                </a:solidFill>
              </a:rPr>
              <a:t>To podrazumijeva održavanje</a:t>
            </a:r>
          </a:p>
          <a:p>
            <a:r>
              <a:rPr lang="hr-HR" sz="2400" b="1" dirty="0" smtClean="0">
                <a:solidFill>
                  <a:schemeClr val="accent1">
                    <a:lumMod val="75000"/>
                  </a:schemeClr>
                </a:solidFill>
              </a:rPr>
              <a:t>mjernih instrumenata, uvjeta u izotermičkim skloništima, održavanje sustava za uzorkovanje i uzorkivača, održavanje vatrodojavnih i alarmnih sustava te osiguravanje elektronske komunikacije s postajama i sustavima za obavještavanje javnosti.</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752475" y="2057400"/>
            <a:ext cx="7943850" cy="3046988"/>
          </a:xfrm>
          <a:prstGeom prst="rect">
            <a:avLst/>
          </a:prstGeom>
          <a:noFill/>
        </p:spPr>
        <p:txBody>
          <a:bodyPr wrap="square" rtlCol="0">
            <a:spAutoFit/>
          </a:bodyPr>
          <a:lstStyle/>
          <a:p>
            <a:r>
              <a:rPr lang="hr-HR" sz="2400" b="1" dirty="0" smtClean="0">
                <a:solidFill>
                  <a:schemeClr val="accent1">
                    <a:lumMod val="75000"/>
                  </a:schemeClr>
                </a:solidFill>
              </a:rPr>
              <a:t>U </a:t>
            </a:r>
            <a:r>
              <a:rPr lang="vi-VN" sz="2400" b="1" dirty="0" smtClean="0">
                <a:solidFill>
                  <a:schemeClr val="accent1">
                    <a:lumMod val="75000"/>
                  </a:schemeClr>
                </a:solidFill>
              </a:rPr>
              <a:t>isto vrijeme ova jedinica mora kvalitetno i kontinuirano surađivati s laboratorijima. </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vi-VN" sz="2400" b="1" dirty="0" smtClean="0">
                <a:solidFill>
                  <a:srgbClr val="FF0000"/>
                </a:solidFill>
              </a:rPr>
              <a:t>Taj</a:t>
            </a:r>
            <a:r>
              <a:rPr lang="hr-HR" sz="2400" b="1" dirty="0" smtClean="0">
                <a:solidFill>
                  <a:srgbClr val="FF0000"/>
                </a:solidFill>
              </a:rPr>
              <a:t> zahtjevan zadatak može obaviti samo izuzetno dobro obučena i visoko specijalizirana skupina ljudi tehničke naobrazbe informatičkog, elektrostrojarskog i strojarskog smjera spremna na rad bez fiksnog radnog vremena i na česta putovanja.</a:t>
            </a:r>
            <a:endParaRPr lang="hr-HR" sz="2400" b="1" dirty="0">
              <a:solidFill>
                <a:srgbClr val="FF0000"/>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42925" y="1247775"/>
            <a:ext cx="8267700" cy="5262979"/>
          </a:xfrm>
          <a:prstGeom prst="rect">
            <a:avLst/>
          </a:prstGeom>
          <a:noFill/>
        </p:spPr>
        <p:txBody>
          <a:bodyPr wrap="square" rtlCol="0">
            <a:spAutoFit/>
          </a:bodyPr>
          <a:lstStyle/>
          <a:p>
            <a:r>
              <a:rPr lang="hr-HR" sz="2400" b="1" dirty="0" smtClean="0">
                <a:solidFill>
                  <a:schemeClr val="accent6">
                    <a:lumMod val="75000"/>
                  </a:schemeClr>
                </a:solidFill>
              </a:rPr>
              <a:t>Troškovi mreže</a:t>
            </a:r>
          </a:p>
          <a:p>
            <a:endParaRPr lang="hr-HR" sz="2400" b="1" dirty="0" smtClean="0"/>
          </a:p>
          <a:p>
            <a:r>
              <a:rPr lang="hr-HR" sz="2400" b="1" dirty="0" smtClean="0">
                <a:solidFill>
                  <a:schemeClr val="accent1">
                    <a:lumMod val="75000"/>
                  </a:schemeClr>
                </a:solidFill>
              </a:rPr>
              <a:t>Prilikom dizajniranja mreže potrebno je imati na umu da je osnivanje mreže izuzetno skupo te da financiranje mreže ni izbliza ne završava kupnjom opreme.</a:t>
            </a:r>
          </a:p>
          <a:p>
            <a:r>
              <a:rPr lang="hr-HR" sz="2400" b="1" dirty="0" smtClean="0">
                <a:solidFill>
                  <a:schemeClr val="accent1">
                    <a:lumMod val="75000"/>
                  </a:schemeClr>
                </a:solidFill>
              </a:rPr>
              <a:t>Osnovni troškovi, od kojih su neki jednokratni, a neki kontinuirani, su sljedeći:</a:t>
            </a:r>
          </a:p>
          <a:p>
            <a:r>
              <a:rPr lang="hr-HR" sz="2400" b="1" dirty="0" smtClean="0">
                <a:solidFill>
                  <a:schemeClr val="accent6">
                    <a:lumMod val="75000"/>
                  </a:schemeClr>
                </a:solidFill>
              </a:rPr>
              <a:t>• troškovi dizajniranja mreže - jednokratno</a:t>
            </a:r>
          </a:p>
          <a:p>
            <a:r>
              <a:rPr lang="hr-HR" sz="2400" b="1" dirty="0" smtClean="0">
                <a:solidFill>
                  <a:schemeClr val="accent6">
                    <a:lumMod val="75000"/>
                  </a:schemeClr>
                </a:solidFill>
              </a:rPr>
              <a:t>• izgradnja infrastrukture (struja, telefon, uzemljenje, postolja postaja) - jednokratno</a:t>
            </a:r>
          </a:p>
          <a:p>
            <a:r>
              <a:rPr lang="hr-HR" sz="2400" b="1" dirty="0" smtClean="0">
                <a:solidFill>
                  <a:schemeClr val="accent6">
                    <a:lumMod val="75000"/>
                  </a:schemeClr>
                </a:solidFill>
              </a:rPr>
              <a:t>• kupnja mjerne i nemjerne opreme – jednokratno</a:t>
            </a:r>
          </a:p>
          <a:p>
            <a:r>
              <a:rPr lang="hr-HR" sz="2400" b="1" dirty="0" smtClean="0">
                <a:solidFill>
                  <a:schemeClr val="accent6">
                    <a:lumMod val="75000"/>
                  </a:schemeClr>
                </a:solidFill>
              </a:rPr>
              <a:t>• troškovi postavljanja postaja - jednokratno</a:t>
            </a:r>
          </a:p>
          <a:p>
            <a:r>
              <a:rPr lang="hr-HR" sz="2400" b="1" dirty="0" smtClean="0">
                <a:solidFill>
                  <a:schemeClr val="accent6">
                    <a:lumMod val="75000"/>
                  </a:schemeClr>
                </a:solidFill>
              </a:rPr>
              <a:t>• atestiranja (električne instalacije, protupožarni sustav i vatrodojava) - kontinuirano</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342900" y="1333500"/>
            <a:ext cx="8620125" cy="4893647"/>
          </a:xfrm>
          <a:prstGeom prst="rect">
            <a:avLst/>
          </a:prstGeom>
          <a:noFill/>
        </p:spPr>
        <p:txBody>
          <a:bodyPr wrap="square" rtlCol="0">
            <a:spAutoFit/>
          </a:bodyPr>
          <a:lstStyle/>
          <a:p>
            <a:r>
              <a:rPr lang="hr-HR" sz="2400" b="1" dirty="0" smtClean="0">
                <a:solidFill>
                  <a:schemeClr val="accent6">
                    <a:lumMod val="75000"/>
                  </a:schemeClr>
                </a:solidFill>
              </a:rPr>
              <a:t>• troškovi stručnog redovnog i interventnog održavanja (rad, potrošni materijal, rezervni dijelovi) – kontinuirano</a:t>
            </a:r>
          </a:p>
          <a:p>
            <a:r>
              <a:rPr lang="hr-HR" sz="2400" b="1" dirty="0" smtClean="0">
                <a:solidFill>
                  <a:schemeClr val="accent6">
                    <a:lumMod val="75000"/>
                  </a:schemeClr>
                </a:solidFill>
              </a:rPr>
              <a:t>• troškovi rada ovlaštenog laboratorija (sakupljanje uzoraka, analize uzoraka, osiguranje kvalitete, validacija podataka) – kontinuirano</a:t>
            </a:r>
          </a:p>
          <a:p>
            <a:r>
              <a:rPr lang="vi-VN" sz="2400" b="1" dirty="0" smtClean="0">
                <a:solidFill>
                  <a:schemeClr val="accent6">
                    <a:lumMod val="75000"/>
                  </a:schemeClr>
                </a:solidFill>
              </a:rPr>
              <a:t>• materijalni troškovi osiguranja kvalitete (referentni materijal i uređaji, interkomparacije)</a:t>
            </a:r>
            <a:r>
              <a:rPr lang="hr-HR" sz="2400" b="1" dirty="0" smtClean="0">
                <a:solidFill>
                  <a:schemeClr val="accent6">
                    <a:lumMod val="75000"/>
                  </a:schemeClr>
                </a:solidFill>
              </a:rPr>
              <a:t> – kontinuirano</a:t>
            </a:r>
          </a:p>
          <a:p>
            <a:r>
              <a:rPr lang="hr-HR" sz="2400" b="1" dirty="0" smtClean="0">
                <a:solidFill>
                  <a:schemeClr val="accent6">
                    <a:lumMod val="75000"/>
                  </a:schemeClr>
                </a:solidFill>
              </a:rPr>
              <a:t>• troškovi upravljanja podacima (prikupljanje, obrada, objavljivanje i čuvanje podataka) – kontinuirano</a:t>
            </a:r>
          </a:p>
          <a:p>
            <a:r>
              <a:rPr lang="hr-HR" sz="2400" b="1" dirty="0" smtClean="0">
                <a:solidFill>
                  <a:schemeClr val="accent6">
                    <a:lumMod val="75000"/>
                  </a:schemeClr>
                </a:solidFill>
              </a:rPr>
              <a:t>• operativni troškovi (najam mjesta, struja, telefon) – kontinuirano. </a:t>
            </a:r>
          </a:p>
          <a:p>
            <a:r>
              <a:rPr lang="hr-HR" sz="2400" b="1" dirty="0" smtClean="0">
                <a:solidFill>
                  <a:schemeClr val="accent1">
                    <a:lumMod val="75000"/>
                  </a:schemeClr>
                </a:solidFill>
              </a:rPr>
              <a:t>Kada se pokuša procijeniti kontinuirane troškove na godišnjoj razini, uobičajeno se govori o 10% od iznosa početnog ulaganja.</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428625" y="1997839"/>
            <a:ext cx="8210550" cy="3416320"/>
          </a:xfrm>
          <a:prstGeom prst="rect">
            <a:avLst/>
          </a:prstGeom>
        </p:spPr>
        <p:txBody>
          <a:bodyPr wrap="square">
            <a:spAutoFit/>
          </a:bodyPr>
          <a:lstStyle/>
          <a:p>
            <a:r>
              <a:rPr lang="hr-HR" sz="2400" b="1" dirty="0" smtClean="0">
                <a:solidFill>
                  <a:schemeClr val="accent1">
                    <a:lumMod val="75000"/>
                  </a:schemeClr>
                </a:solidFill>
              </a:rPr>
              <a:t>Početni troškovi ovisit će o </a:t>
            </a:r>
            <a:r>
              <a:rPr lang="hr-HR" sz="2400" b="1" dirty="0" smtClean="0">
                <a:solidFill>
                  <a:schemeClr val="accent6">
                    <a:lumMod val="75000"/>
                  </a:schemeClr>
                </a:solidFill>
              </a:rPr>
              <a:t>dizajnu mreže (broj postaja, lokacija postaja, mjerne metode, </a:t>
            </a:r>
            <a:r>
              <a:rPr lang="pl-PL" sz="2400" b="1" dirty="0" smtClean="0">
                <a:solidFill>
                  <a:schemeClr val="accent6">
                    <a:lumMod val="75000"/>
                  </a:schemeClr>
                </a:solidFill>
              </a:rPr>
              <a:t>kao i izbor proizvođača instrumenata). </a:t>
            </a:r>
          </a:p>
          <a:p>
            <a:endParaRPr lang="pl-PL" sz="2400" b="1" dirty="0" smtClean="0">
              <a:solidFill>
                <a:schemeClr val="accent6">
                  <a:lumMod val="75000"/>
                </a:schemeClr>
              </a:solidFill>
            </a:endParaRPr>
          </a:p>
          <a:p>
            <a:r>
              <a:rPr lang="pl-PL" sz="2400" b="1" dirty="0" smtClean="0">
                <a:solidFill>
                  <a:srgbClr val="FF0000"/>
                </a:solidFill>
              </a:rPr>
              <a:t>Pri izboru instrumenata najniža cijena često </a:t>
            </a:r>
            <a:r>
              <a:rPr lang="vi-VN" sz="2400" b="1" dirty="0" smtClean="0">
                <a:solidFill>
                  <a:srgbClr val="FF0000"/>
                </a:solidFill>
              </a:rPr>
              <a:t>nije najbolji izbor. </a:t>
            </a:r>
            <a:endParaRPr lang="hr-HR" sz="2400" b="1" dirty="0" smtClean="0">
              <a:solidFill>
                <a:srgbClr val="FF0000"/>
              </a:solidFill>
            </a:endParaRPr>
          </a:p>
          <a:p>
            <a:endParaRPr lang="hr-HR" sz="2400" b="1" dirty="0" smtClean="0">
              <a:solidFill>
                <a:schemeClr val="accent1">
                  <a:lumMod val="75000"/>
                </a:schemeClr>
              </a:solidFill>
            </a:endParaRPr>
          </a:p>
          <a:p>
            <a:r>
              <a:rPr lang="vi-VN" sz="2400" b="1" dirty="0" smtClean="0">
                <a:solidFill>
                  <a:schemeClr val="accent1">
                    <a:lumMod val="75000"/>
                  </a:schemeClr>
                </a:solidFill>
              </a:rPr>
              <a:t>Potrebno je također i razmisliti o servisnoj podršci u zemlji, jer jeftini</a:t>
            </a:r>
            <a:r>
              <a:rPr lang="hr-HR" sz="2400" b="1" dirty="0" smtClean="0">
                <a:solidFill>
                  <a:schemeClr val="accent1">
                    <a:lumMod val="75000"/>
                  </a:schemeClr>
                </a:solidFill>
              </a:rPr>
              <a:t> instrument s ovlaštenim serviserom udaljenim 1000 km i nekoliko granica nerijetko rezultira nezadovoljavajućom pokrivenošću podacima i/ili lošom kvalitetom podataka.</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2290" name="Picture 2"/>
          <p:cNvPicPr>
            <a:picLocks noChangeAspect="1" noChangeArrowheads="1"/>
          </p:cNvPicPr>
          <p:nvPr/>
        </p:nvPicPr>
        <p:blipFill>
          <a:blip r:embed="rId4" cstate="print"/>
          <a:srcRect/>
          <a:stretch>
            <a:fillRect/>
          </a:stretch>
        </p:blipFill>
        <p:spPr bwMode="auto">
          <a:xfrm>
            <a:off x="231412" y="2505075"/>
            <a:ext cx="8711531" cy="2733675"/>
          </a:xfrm>
          <a:prstGeom prst="rect">
            <a:avLst/>
          </a:prstGeom>
          <a:noFill/>
          <a:ln w="9525">
            <a:noFill/>
            <a:miter lim="800000"/>
            <a:headEnd/>
            <a:tailEnd/>
          </a:ln>
        </p:spPr>
      </p:pic>
      <p:sp>
        <p:nvSpPr>
          <p:cNvPr id="10" name="TextBox 9"/>
          <p:cNvSpPr txBox="1"/>
          <p:nvPr/>
        </p:nvSpPr>
        <p:spPr>
          <a:xfrm>
            <a:off x="428625" y="1647825"/>
            <a:ext cx="4029075" cy="461665"/>
          </a:xfrm>
          <a:prstGeom prst="rect">
            <a:avLst/>
          </a:prstGeom>
          <a:noFill/>
        </p:spPr>
        <p:txBody>
          <a:bodyPr wrap="square" rtlCol="0">
            <a:spAutoFit/>
          </a:bodyPr>
          <a:lstStyle/>
          <a:p>
            <a:r>
              <a:rPr lang="hr-HR" sz="2400" b="1" dirty="0" smtClean="0">
                <a:solidFill>
                  <a:schemeClr val="accent6">
                    <a:lumMod val="75000"/>
                  </a:schemeClr>
                </a:solidFill>
              </a:rPr>
              <a:t>Troškovi mjerne opreme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3314" name="Picture 2"/>
          <p:cNvPicPr>
            <a:picLocks noChangeAspect="1" noChangeArrowheads="1"/>
          </p:cNvPicPr>
          <p:nvPr/>
        </p:nvPicPr>
        <p:blipFill>
          <a:blip r:embed="rId4" cstate="print"/>
          <a:srcRect/>
          <a:stretch>
            <a:fillRect/>
          </a:stretch>
        </p:blipFill>
        <p:spPr bwMode="auto">
          <a:xfrm>
            <a:off x="149017" y="2066924"/>
            <a:ext cx="8509207" cy="3667485"/>
          </a:xfrm>
          <a:prstGeom prst="rect">
            <a:avLst/>
          </a:prstGeom>
          <a:noFill/>
          <a:ln w="9525">
            <a:noFill/>
            <a:miter lim="800000"/>
            <a:headEnd/>
            <a:tailEnd/>
          </a:ln>
        </p:spPr>
      </p:pic>
      <p:sp>
        <p:nvSpPr>
          <p:cNvPr id="10" name="TextBox 9"/>
          <p:cNvSpPr txBox="1"/>
          <p:nvPr/>
        </p:nvSpPr>
        <p:spPr>
          <a:xfrm>
            <a:off x="428625" y="1647825"/>
            <a:ext cx="4029075" cy="461665"/>
          </a:xfrm>
          <a:prstGeom prst="rect">
            <a:avLst/>
          </a:prstGeom>
          <a:noFill/>
        </p:spPr>
        <p:txBody>
          <a:bodyPr wrap="square" rtlCol="0">
            <a:spAutoFit/>
          </a:bodyPr>
          <a:lstStyle/>
          <a:p>
            <a:r>
              <a:rPr lang="hr-HR" sz="2400" b="1" dirty="0" smtClean="0">
                <a:solidFill>
                  <a:schemeClr val="accent6">
                    <a:lumMod val="75000"/>
                  </a:schemeClr>
                </a:solidFill>
              </a:rPr>
              <a:t>Nastavak tablice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4338" name="Picture 2"/>
          <p:cNvPicPr>
            <a:picLocks noChangeAspect="1" noChangeArrowheads="1"/>
          </p:cNvPicPr>
          <p:nvPr/>
        </p:nvPicPr>
        <p:blipFill>
          <a:blip r:embed="rId4" cstate="print"/>
          <a:srcRect/>
          <a:stretch>
            <a:fillRect/>
          </a:stretch>
        </p:blipFill>
        <p:spPr bwMode="auto">
          <a:xfrm>
            <a:off x="409486" y="2426876"/>
            <a:ext cx="8410663" cy="3402423"/>
          </a:xfrm>
          <a:prstGeom prst="rect">
            <a:avLst/>
          </a:prstGeom>
          <a:noFill/>
          <a:ln w="9525">
            <a:noFill/>
            <a:miter lim="800000"/>
            <a:headEnd/>
            <a:tailEnd/>
          </a:ln>
        </p:spPr>
      </p:pic>
      <p:sp>
        <p:nvSpPr>
          <p:cNvPr id="10" name="TextBox 9"/>
          <p:cNvSpPr txBox="1"/>
          <p:nvPr/>
        </p:nvSpPr>
        <p:spPr>
          <a:xfrm>
            <a:off x="476250" y="1809750"/>
            <a:ext cx="4029075" cy="461665"/>
          </a:xfrm>
          <a:prstGeom prst="rect">
            <a:avLst/>
          </a:prstGeom>
          <a:noFill/>
        </p:spPr>
        <p:txBody>
          <a:bodyPr wrap="square" rtlCol="0">
            <a:spAutoFit/>
          </a:bodyPr>
          <a:lstStyle/>
          <a:p>
            <a:r>
              <a:rPr lang="hr-HR" sz="2400" b="1" dirty="0" smtClean="0">
                <a:solidFill>
                  <a:schemeClr val="accent6">
                    <a:lumMod val="75000"/>
                  </a:schemeClr>
                </a:solidFill>
              </a:rPr>
              <a:t>Nastavak tablice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480454" y="1809750"/>
            <a:ext cx="7939646" cy="4154984"/>
          </a:xfrm>
          <a:prstGeom prst="rect">
            <a:avLst/>
          </a:prstGeom>
          <a:noFill/>
        </p:spPr>
        <p:txBody>
          <a:bodyPr wrap="square" rtlCol="0">
            <a:spAutoFit/>
          </a:bodyPr>
          <a:lstStyle/>
          <a:p>
            <a:r>
              <a:rPr lang="hr-HR" sz="2400" b="1" dirty="0" smtClean="0">
                <a:solidFill>
                  <a:schemeClr val="accent6">
                    <a:lumMod val="75000"/>
                  </a:schemeClr>
                </a:solidFill>
              </a:rPr>
              <a:t>Senzori</a:t>
            </a:r>
            <a:endParaRPr lang="hr-HR" sz="2400" b="1" dirty="0">
              <a:solidFill>
                <a:schemeClr val="accent6">
                  <a:lumMod val="75000"/>
                </a:schemeClr>
              </a:solidFill>
            </a:endParaRPr>
          </a:p>
          <a:p>
            <a:r>
              <a:rPr lang="hr-HR" sz="2400" b="1" dirty="0">
                <a:solidFill>
                  <a:schemeClr val="accent1">
                    <a:lumMod val="75000"/>
                  </a:schemeClr>
                </a:solidFill>
              </a:rPr>
              <a:t>Još u </a:t>
            </a:r>
            <a:r>
              <a:rPr lang="hr-HR" sz="2400" b="1" dirty="0" smtClean="0">
                <a:solidFill>
                  <a:schemeClr val="accent1">
                    <a:lumMod val="75000"/>
                  </a:schemeClr>
                </a:solidFill>
              </a:rPr>
              <a:t>razvoju </a:t>
            </a:r>
          </a:p>
          <a:p>
            <a:endParaRPr lang="hr-HR" sz="2400" b="1" dirty="0" smtClean="0">
              <a:solidFill>
                <a:schemeClr val="accent1">
                  <a:lumMod val="75000"/>
                </a:schemeClr>
              </a:solidFill>
            </a:endParaRPr>
          </a:p>
          <a:p>
            <a:pPr marL="342900" indent="-342900">
              <a:buFont typeface="Arial" panose="020B0604020202020204" pitchFamily="34" charset="0"/>
              <a:buChar char="•"/>
            </a:pPr>
            <a:r>
              <a:rPr lang="hr-HR" sz="2400" b="1" dirty="0">
                <a:solidFill>
                  <a:schemeClr val="accent1">
                    <a:lumMod val="75000"/>
                  </a:schemeClr>
                </a:solidFill>
              </a:rPr>
              <a:t>vrlo </a:t>
            </a:r>
            <a:r>
              <a:rPr lang="hr-HR" sz="2400" b="1" dirty="0" smtClean="0">
                <a:solidFill>
                  <a:schemeClr val="accent1">
                    <a:lumMod val="75000"/>
                  </a:schemeClr>
                </a:solidFill>
              </a:rPr>
              <a:t>velika mjerna nesigurnost</a:t>
            </a:r>
          </a:p>
          <a:p>
            <a:pPr marL="342900" indent="-342900">
              <a:buFont typeface="Arial" panose="020B0604020202020204" pitchFamily="34" charset="0"/>
              <a:buChar char="•"/>
            </a:pPr>
            <a:r>
              <a:rPr lang="hr-HR" sz="2400" b="1" dirty="0">
                <a:solidFill>
                  <a:schemeClr val="accent1">
                    <a:lumMod val="75000"/>
                  </a:schemeClr>
                </a:solidFill>
              </a:rPr>
              <a:t>k</a:t>
            </a:r>
            <a:r>
              <a:rPr lang="hr-HR" sz="2400" b="1" dirty="0" smtClean="0">
                <a:solidFill>
                  <a:schemeClr val="accent1">
                    <a:lumMod val="75000"/>
                  </a:schemeClr>
                </a:solidFill>
              </a:rPr>
              <a:t>oriste ne referentne metoda</a:t>
            </a:r>
          </a:p>
          <a:p>
            <a:pPr marL="342900" indent="-342900">
              <a:buFont typeface="Arial" panose="020B0604020202020204" pitchFamily="34" charset="0"/>
              <a:buChar char="•"/>
            </a:pPr>
            <a:r>
              <a:rPr lang="hr-HR" sz="2400" b="1" dirty="0">
                <a:solidFill>
                  <a:schemeClr val="accent1">
                    <a:lumMod val="75000"/>
                  </a:schemeClr>
                </a:solidFill>
              </a:rPr>
              <a:t>n</a:t>
            </a:r>
            <a:r>
              <a:rPr lang="hr-HR" sz="2400" b="1" dirty="0" smtClean="0">
                <a:solidFill>
                  <a:schemeClr val="accent1">
                    <a:lumMod val="75000"/>
                  </a:schemeClr>
                </a:solidFill>
              </a:rPr>
              <a:t>epouzdani</a:t>
            </a:r>
          </a:p>
          <a:p>
            <a:pPr marL="342900" indent="-342900">
              <a:buFont typeface="Arial" panose="020B0604020202020204" pitchFamily="34" charset="0"/>
              <a:buChar char="•"/>
            </a:pPr>
            <a:r>
              <a:rPr lang="hr-HR" sz="2400" b="1" dirty="0" smtClean="0">
                <a:solidFill>
                  <a:schemeClr val="accent1">
                    <a:lumMod val="75000"/>
                  </a:schemeClr>
                </a:solidFill>
              </a:rPr>
              <a:t>jeftini</a:t>
            </a:r>
          </a:p>
          <a:p>
            <a:pPr marL="342900" indent="-342900">
              <a:buFont typeface="Arial" panose="020B0604020202020204" pitchFamily="34" charset="0"/>
              <a:buChar char="•"/>
            </a:pPr>
            <a:r>
              <a:rPr lang="hr-HR" sz="2400" b="1" dirty="0">
                <a:solidFill>
                  <a:schemeClr val="accent1">
                    <a:lumMod val="75000"/>
                  </a:schemeClr>
                </a:solidFill>
              </a:rPr>
              <a:t>p</a:t>
            </a:r>
            <a:r>
              <a:rPr lang="hr-HR" sz="2400" b="1" dirty="0" smtClean="0">
                <a:solidFill>
                  <a:schemeClr val="accent1">
                    <a:lumMod val="75000"/>
                  </a:schemeClr>
                </a:solidFill>
              </a:rPr>
              <a:t>ostižu dobru prostornu i vremensku rezoluciju</a:t>
            </a:r>
          </a:p>
          <a:p>
            <a:pPr marL="342900" indent="-342900">
              <a:buFont typeface="Arial" panose="020B0604020202020204" pitchFamily="34" charset="0"/>
              <a:buChar char="•"/>
            </a:pPr>
            <a:r>
              <a:rPr lang="hr-HR" sz="2400" b="1" dirty="0" smtClean="0">
                <a:solidFill>
                  <a:schemeClr val="accent1">
                    <a:lumMod val="75000"/>
                  </a:schemeClr>
                </a:solidFill>
              </a:rPr>
              <a:t>1000 - 2000 po senzoru </a:t>
            </a:r>
          </a:p>
          <a:p>
            <a:endParaRPr lang="hr-HR" sz="2400" b="1" dirty="0" smtClean="0">
              <a:solidFill>
                <a:schemeClr val="accent1">
                  <a:lumMod val="75000"/>
                </a:schemeClr>
              </a:solidFill>
            </a:endParaRP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28600" y="2133600"/>
            <a:ext cx="8667750" cy="2308324"/>
          </a:xfrm>
          <a:prstGeom prst="rect">
            <a:avLst/>
          </a:prstGeom>
          <a:noFill/>
        </p:spPr>
        <p:txBody>
          <a:bodyPr wrap="square" rtlCol="0">
            <a:spAutoFit/>
          </a:bodyPr>
          <a:lstStyle/>
          <a:p>
            <a:r>
              <a:rPr lang="hr-HR" sz="2400" b="1" dirty="0" smtClean="0">
                <a:solidFill>
                  <a:schemeClr val="accent1">
                    <a:lumMod val="75000"/>
                  </a:schemeClr>
                </a:solidFill>
              </a:rPr>
              <a:t>Rezimirajući troškove osnivanja i održavanja mreža za praćenje kakvoće zraka</a:t>
            </a:r>
            <a:r>
              <a:rPr lang="hr-HR" sz="2400" b="1" dirty="0" smtClean="0">
                <a:solidFill>
                  <a:schemeClr val="accent6">
                    <a:lumMod val="75000"/>
                  </a:schemeClr>
                </a:solidFill>
              </a:rPr>
              <a:t>, zaključujemo da je za potrebe mreža s uobičajenim ciljevima ipak najpovoljnije (vrijednost za uložena sredstva) korištenje referentnih metoda, što bi za prosječno opremljenu postaju (mjerna i nemjerna oprema i ostali troškovi) dalo početne troškove od 150 do 200 tisuća € po postaji.</a:t>
            </a:r>
            <a:r>
              <a:rPr lang="hr-HR" sz="2400" b="1" dirty="0" smtClean="0">
                <a:solidFill>
                  <a:schemeClr val="accent1">
                    <a:lumMod val="75000"/>
                  </a:schemeClr>
                </a:solidFill>
              </a:rPr>
              <a:t> </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GLAVNI CILJEVI</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47651" y="1657350"/>
            <a:ext cx="8582024" cy="4154984"/>
          </a:xfrm>
          <a:prstGeom prst="rect">
            <a:avLst/>
          </a:prstGeom>
          <a:noFill/>
        </p:spPr>
        <p:txBody>
          <a:bodyPr wrap="square" rtlCol="0">
            <a:spAutoFit/>
          </a:bodyPr>
          <a:lstStyle/>
          <a:p>
            <a:r>
              <a:rPr lang="hr-HR" sz="2400" b="1" dirty="0" smtClean="0">
                <a:solidFill>
                  <a:schemeClr val="accent6">
                    <a:lumMod val="75000"/>
                  </a:schemeClr>
                </a:solidFill>
              </a:rPr>
              <a:t>Definiranje ciljeva mreže prvi je korak u dizajnu svake mreže. </a:t>
            </a:r>
            <a:r>
              <a:rPr lang="hr-HR" sz="2400" b="1" dirty="0" smtClean="0">
                <a:solidFill>
                  <a:schemeClr val="accent1">
                    <a:lumMod val="75000"/>
                  </a:schemeClr>
                </a:solidFill>
              </a:rPr>
              <a:t>Postavljanje preambicioznih ili prejednostavnih ciljeva dovest će do postavljanja mreže koju neće biti lako voditi, a podaci koji mjerenjima budu dobiveni neće biti dovoljno iskorišteni</a:t>
            </a:r>
          </a:p>
          <a:p>
            <a:r>
              <a:rPr lang="hr-HR" sz="2400" b="1" dirty="0" smtClean="0">
                <a:solidFill>
                  <a:schemeClr val="accent1">
                    <a:lumMod val="75000"/>
                  </a:schemeClr>
                </a:solidFill>
              </a:rPr>
              <a:t>ili će oni koji financiraju mrežu misliti da ne dobivaju dovoljno od svog ulaganja. Zbog toga u ovome poslu moraju sudjelovati kako investitori i stručnjaci za kakvoću zraka, tako i konačni korisnici podataka dobivenih monitoringom. </a:t>
            </a:r>
            <a:r>
              <a:rPr lang="hr-HR" sz="2400" b="1" dirty="0" smtClean="0">
                <a:solidFill>
                  <a:schemeClr val="accent6">
                    <a:lumMod val="75000"/>
                  </a:schemeClr>
                </a:solidFill>
              </a:rPr>
              <a:t>Pogrešno je usredotočiti se samo na jedan cilj, npr. zadovoljavanje regulatornih zahtjeva, zbog</a:t>
            </a:r>
          </a:p>
          <a:p>
            <a:r>
              <a:rPr lang="hr-HR" sz="2400" b="1" dirty="0" smtClean="0">
                <a:solidFill>
                  <a:schemeClr val="accent6">
                    <a:lumMod val="75000"/>
                  </a:schemeClr>
                </a:solidFill>
              </a:rPr>
              <a:t>toga što se informacije dobivene monitoringom sasvim sigurno mogu upotrijebiti </a:t>
            </a:r>
            <a:r>
              <a:rPr lang="pl-PL" sz="2400" b="1" dirty="0" smtClean="0">
                <a:solidFill>
                  <a:schemeClr val="accent6">
                    <a:lumMod val="75000"/>
                  </a:schemeClr>
                </a:solidFill>
              </a:rPr>
              <a:t>i u druge svrhe. </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ODRŽAVANJE I TROŠKOVI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361950" y="1981200"/>
            <a:ext cx="8553450" cy="3416320"/>
          </a:xfrm>
          <a:prstGeom prst="rect">
            <a:avLst/>
          </a:prstGeom>
          <a:noFill/>
        </p:spPr>
        <p:txBody>
          <a:bodyPr wrap="square" rtlCol="0">
            <a:spAutoFit/>
          </a:bodyPr>
          <a:lstStyle/>
          <a:p>
            <a:r>
              <a:rPr lang="hr-HR" sz="2400" b="1" dirty="0" smtClean="0">
                <a:solidFill>
                  <a:schemeClr val="accent6">
                    <a:lumMod val="75000"/>
                  </a:schemeClr>
                </a:solidFill>
              </a:rPr>
              <a:t>Godišnji troškovi mreže, uz angažiranje kvalitetnog laboratorija za kakvoću zraka (koji može garantirati ciljanu kakvoću podataka i sljedivost), pouzdanog i brzog servisnog tima i uz sve troškove potrošnog materijala i rezervnih dijelova, trebali bi se kretati od 20 do 25 tisuća € po postaji.</a:t>
            </a:r>
            <a:r>
              <a:rPr lang="hr-HR" sz="2400" b="1" dirty="0" smtClean="0">
                <a:solidFill>
                  <a:schemeClr val="accent1">
                    <a:lumMod val="75000"/>
                  </a:schemeClr>
                </a:solidFill>
              </a:rPr>
              <a:t> </a:t>
            </a:r>
          </a:p>
          <a:p>
            <a:endParaRPr lang="hr-HR" sz="2400" b="1" dirty="0" smtClean="0">
              <a:solidFill>
                <a:schemeClr val="accent1">
                  <a:lumMod val="75000"/>
                </a:schemeClr>
              </a:solidFill>
            </a:endParaRPr>
          </a:p>
          <a:p>
            <a:r>
              <a:rPr lang="hr-HR" sz="2400" b="1" dirty="0" smtClean="0">
                <a:solidFill>
                  <a:schemeClr val="accent1">
                    <a:lumMod val="75000"/>
                  </a:schemeClr>
                </a:solidFill>
              </a:rPr>
              <a:t>Za takvo ulaganje svaki investitor očekuje i zahtijeva podatke zadovoljavajuće kvalitete koji zadovoljavaju sve regulatorne zahtjeve.</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HVALA NA PAŽNJI</a:t>
            </a:r>
          </a:p>
        </p:txBody>
      </p:sp>
      <p:grpSp>
        <p:nvGrpSpPr>
          <p:cNvPr id="5" name="Group 3"/>
          <p:cNvGrpSpPr>
            <a:grpSpLocks/>
          </p:cNvGrpSpPr>
          <p:nvPr/>
        </p:nvGrpSpPr>
        <p:grpSpPr bwMode="auto">
          <a:xfrm>
            <a:off x="1152525" y="882831"/>
            <a:ext cx="5463568" cy="664979"/>
            <a:chOff x="14858" y="6098313"/>
            <a:chExt cx="5463612" cy="637316"/>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8"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GLAVNI CILJEVI</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47675" y="1371600"/>
            <a:ext cx="8324850" cy="1938992"/>
          </a:xfrm>
          <a:prstGeom prst="rect">
            <a:avLst/>
          </a:prstGeom>
          <a:noFill/>
        </p:spPr>
        <p:txBody>
          <a:bodyPr wrap="square" rtlCol="0">
            <a:spAutoFit/>
          </a:bodyPr>
          <a:lstStyle/>
          <a:p>
            <a:r>
              <a:rPr lang="hr-HR" sz="2400" b="1" dirty="0" smtClean="0">
                <a:solidFill>
                  <a:schemeClr val="accent1">
                    <a:lumMod val="75000"/>
                  </a:schemeClr>
                </a:solidFill>
              </a:rPr>
              <a:t>Podaci o kakvoći zraka moraju biti dostupni svima koji ih zatraže.</a:t>
            </a:r>
          </a:p>
          <a:p>
            <a:r>
              <a:rPr lang="hr-HR" sz="2400" b="1" dirty="0" smtClean="0">
                <a:solidFill>
                  <a:schemeClr val="accent1">
                    <a:lumMod val="75000"/>
                  </a:schemeClr>
                </a:solidFill>
              </a:rPr>
              <a:t>Svaka ispravno dizajnirana mreža ispunit će ciljeve zbog kojih se ulažu sredstva u </a:t>
            </a:r>
            <a:r>
              <a:rPr lang="vi-VN" sz="2400" b="1" dirty="0" smtClean="0">
                <a:solidFill>
                  <a:schemeClr val="accent1">
                    <a:lumMod val="75000"/>
                  </a:schemeClr>
                </a:solidFill>
              </a:rPr>
              <a:t>njezino postavljanje i vođenje. Iako svaka mreža ima osim općih i specifične ciljeve,</a:t>
            </a:r>
            <a:r>
              <a:rPr lang="hr-HR" sz="2400" b="1" dirty="0" smtClean="0">
                <a:solidFill>
                  <a:schemeClr val="accent1">
                    <a:lumMod val="75000"/>
                  </a:schemeClr>
                </a:solidFill>
              </a:rPr>
              <a:t> oni se ipak mogu objediniti u nekoliko osnovnih prikazanih u Tablici.</a:t>
            </a:r>
            <a:endParaRPr lang="hr-HR" sz="2400" b="1" dirty="0">
              <a:solidFill>
                <a:schemeClr val="accent1">
                  <a:lumMod val="75000"/>
                </a:schemeClr>
              </a:solidFill>
            </a:endParaRPr>
          </a:p>
        </p:txBody>
      </p:sp>
      <p:pic>
        <p:nvPicPr>
          <p:cNvPr id="1026" name="Picture 2"/>
          <p:cNvPicPr>
            <a:picLocks noChangeAspect="1" noChangeArrowheads="1"/>
          </p:cNvPicPr>
          <p:nvPr/>
        </p:nvPicPr>
        <p:blipFill>
          <a:blip r:embed="rId4" cstate="print"/>
          <a:srcRect/>
          <a:stretch>
            <a:fillRect/>
          </a:stretch>
        </p:blipFill>
        <p:spPr bwMode="auto">
          <a:xfrm>
            <a:off x="1066800" y="3220182"/>
            <a:ext cx="6900863" cy="3185014"/>
          </a:xfrm>
          <a:prstGeom prst="rect">
            <a:avLst/>
          </a:prstGeom>
          <a:noFill/>
          <a:ln w="9525">
            <a:noFill/>
            <a:miter lim="800000"/>
            <a:headEnd/>
            <a:tailEnd/>
          </a:ln>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GLAVNI CILJEVI</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050" name="Picture 2"/>
          <p:cNvPicPr>
            <a:picLocks noChangeAspect="1" noChangeArrowheads="1"/>
          </p:cNvPicPr>
          <p:nvPr/>
        </p:nvPicPr>
        <p:blipFill>
          <a:blip r:embed="rId4" cstate="print"/>
          <a:srcRect/>
          <a:stretch>
            <a:fillRect/>
          </a:stretch>
        </p:blipFill>
        <p:spPr bwMode="auto">
          <a:xfrm>
            <a:off x="1133475" y="1781174"/>
            <a:ext cx="6888793" cy="3518253"/>
          </a:xfrm>
          <a:prstGeom prst="rect">
            <a:avLst/>
          </a:prstGeom>
          <a:noFill/>
          <a:ln w="9525">
            <a:noFill/>
            <a:miter lim="800000"/>
            <a:headEnd/>
            <a:tailEnd/>
          </a:ln>
        </p:spPr>
      </p:pic>
      <p:sp>
        <p:nvSpPr>
          <p:cNvPr id="12" name="TextBox 11"/>
          <p:cNvSpPr txBox="1"/>
          <p:nvPr/>
        </p:nvSpPr>
        <p:spPr>
          <a:xfrm>
            <a:off x="1219200" y="1419225"/>
            <a:ext cx="4657725" cy="400110"/>
          </a:xfrm>
          <a:prstGeom prst="rect">
            <a:avLst/>
          </a:prstGeom>
          <a:noFill/>
        </p:spPr>
        <p:txBody>
          <a:bodyPr wrap="square" rtlCol="0">
            <a:spAutoFit/>
          </a:bodyPr>
          <a:lstStyle/>
          <a:p>
            <a:r>
              <a:rPr lang="hr-HR" sz="2000" b="1" dirty="0" smtClean="0">
                <a:solidFill>
                  <a:schemeClr val="accent6">
                    <a:lumMod val="75000"/>
                  </a:schemeClr>
                </a:solidFill>
              </a:rPr>
              <a:t>Nastavak tablice</a:t>
            </a:r>
            <a:endParaRPr lang="hr-HR" sz="2000" b="1" dirty="0">
              <a:solidFill>
                <a:schemeClr val="accent6">
                  <a:lumMod val="75000"/>
                </a:schemeClr>
              </a:solidFill>
            </a:endParaRPr>
          </a:p>
        </p:txBody>
      </p:sp>
      <p:sp>
        <p:nvSpPr>
          <p:cNvPr id="13" name="TextBox 12"/>
          <p:cNvSpPr txBox="1"/>
          <p:nvPr/>
        </p:nvSpPr>
        <p:spPr>
          <a:xfrm>
            <a:off x="219076" y="5295900"/>
            <a:ext cx="8772524" cy="1200329"/>
          </a:xfrm>
          <a:prstGeom prst="rect">
            <a:avLst/>
          </a:prstGeom>
          <a:noFill/>
        </p:spPr>
        <p:txBody>
          <a:bodyPr wrap="square" rtlCol="0">
            <a:spAutoFit/>
          </a:bodyPr>
          <a:lstStyle/>
          <a:p>
            <a:r>
              <a:rPr lang="hr-HR" sz="2400" b="1" dirty="0" smtClean="0">
                <a:solidFill>
                  <a:schemeClr val="accent1">
                    <a:lumMod val="75000"/>
                  </a:schemeClr>
                </a:solidFill>
              </a:rPr>
              <a:t>Naravno, neki od navedenih ciljeva mogu se i trebaju koristiti u više područja što će samo poboljšati iskorištenje podataka i informacija dobivenih monitoringom.</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ODABIR MJERNIH MJESTA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4" name="TextBox 13"/>
          <p:cNvSpPr txBox="1"/>
          <p:nvPr/>
        </p:nvSpPr>
        <p:spPr>
          <a:xfrm>
            <a:off x="647700" y="2038350"/>
            <a:ext cx="8153400" cy="3416320"/>
          </a:xfrm>
          <a:prstGeom prst="rect">
            <a:avLst/>
          </a:prstGeom>
          <a:noFill/>
        </p:spPr>
        <p:txBody>
          <a:bodyPr wrap="square" rtlCol="0">
            <a:spAutoFit/>
          </a:bodyPr>
          <a:lstStyle/>
          <a:p>
            <a:r>
              <a:rPr lang="pl-PL" sz="2400" b="1" dirty="0" smtClean="0">
                <a:solidFill>
                  <a:schemeClr val="accent1">
                    <a:lumMod val="75000"/>
                  </a:schemeClr>
                </a:solidFill>
              </a:rPr>
              <a:t>Svaka mjerna postaja analizira zrak koji se nalazi neposredno oko nje. Poznat je </a:t>
            </a:r>
            <a:r>
              <a:rPr lang="hr-HR" sz="2400" b="1" dirty="0" smtClean="0">
                <a:solidFill>
                  <a:schemeClr val="accent1">
                    <a:lumMod val="75000"/>
                  </a:schemeClr>
                </a:solidFill>
              </a:rPr>
              <a:t>slučaj kada mjerne postaje nisu zabilježile nikakvo neobično onečišćenje zraka, a u </a:t>
            </a:r>
            <a:r>
              <a:rPr lang="vi-VN" sz="2400" b="1" dirty="0" smtClean="0">
                <a:solidFill>
                  <a:schemeClr val="accent1">
                    <a:lumMod val="75000"/>
                  </a:schemeClr>
                </a:solidFill>
              </a:rPr>
              <a:t>njihovoj blizini događao se veliki požar industrijskog postrojenja. </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vi-VN" sz="2400" b="1" dirty="0" smtClean="0">
                <a:solidFill>
                  <a:schemeClr val="accent1">
                    <a:lumMod val="75000"/>
                  </a:schemeClr>
                </a:solidFill>
              </a:rPr>
              <a:t>S druge strane,</a:t>
            </a:r>
            <a:r>
              <a:rPr lang="hr-HR" sz="2400" b="1" dirty="0" smtClean="0">
                <a:solidFill>
                  <a:schemeClr val="accent1">
                    <a:lumMod val="75000"/>
                  </a:schemeClr>
                </a:solidFill>
              </a:rPr>
              <a:t> </a:t>
            </a:r>
            <a:r>
              <a:rPr lang="vi-VN" sz="2400" b="1" dirty="0" smtClean="0">
                <a:solidFill>
                  <a:schemeClr val="accent1">
                    <a:lumMod val="75000"/>
                  </a:schemeClr>
                </a:solidFill>
              </a:rPr>
              <a:t>događa se da postaje zabilježe veliko trenutačno onečišćenje samo zbog spaljivanja</a:t>
            </a:r>
            <a:r>
              <a:rPr lang="hr-HR" sz="2400" b="1" dirty="0" smtClean="0">
                <a:solidFill>
                  <a:schemeClr val="accent1">
                    <a:lumMod val="75000"/>
                  </a:schemeClr>
                </a:solidFill>
              </a:rPr>
              <a:t> korova u blizini. Zbog toga je tijekom dizajniranja mreže potrebno izuzetnu pažnju posvetiti izboru mjernih mjesta.</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ODABIR MJERNIH MJESTA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285751" y="1638300"/>
            <a:ext cx="8496300" cy="3785652"/>
          </a:xfrm>
          <a:prstGeom prst="rect">
            <a:avLst/>
          </a:prstGeom>
          <a:noFill/>
        </p:spPr>
        <p:txBody>
          <a:bodyPr wrap="square" rtlCol="0">
            <a:spAutoFit/>
          </a:bodyPr>
          <a:lstStyle/>
          <a:p>
            <a:r>
              <a:rPr lang="pl-PL" sz="2400" b="1" dirty="0" smtClean="0">
                <a:solidFill>
                  <a:schemeClr val="accent1">
                    <a:lumMod val="75000"/>
                  </a:schemeClr>
                </a:solidFill>
              </a:rPr>
              <a:t>Mjerna mjesta moraju biti reprezentativna za područje koje</a:t>
            </a:r>
          </a:p>
          <a:p>
            <a:r>
              <a:rPr lang="hr-HR" sz="2400" b="1" dirty="0" smtClean="0">
                <a:solidFill>
                  <a:schemeClr val="accent1">
                    <a:lumMod val="75000"/>
                  </a:schemeClr>
                </a:solidFill>
              </a:rPr>
              <a:t>se želi pokriti i za polutante koje želimo pratiti. Neki od osnovnih faktora koje treba uzeti u razmatranje prilikom definiranja lokacija za mjerna mjesta jesu sljedeći:</a:t>
            </a:r>
          </a:p>
          <a:p>
            <a:endParaRPr lang="hr-HR" sz="2400" b="1" dirty="0" smtClean="0">
              <a:solidFill>
                <a:schemeClr val="accent6">
                  <a:lumMod val="75000"/>
                </a:schemeClr>
              </a:solidFill>
            </a:endParaRPr>
          </a:p>
          <a:p>
            <a:r>
              <a:rPr lang="hr-HR" sz="2400" b="1" dirty="0" smtClean="0">
                <a:solidFill>
                  <a:schemeClr val="accent6">
                    <a:lumMod val="75000"/>
                  </a:schemeClr>
                </a:solidFill>
              </a:rPr>
              <a:t>• glavni izvori emisije u području buduće mreže</a:t>
            </a:r>
          </a:p>
          <a:p>
            <a:r>
              <a:rPr lang="it-IT" sz="2400" b="1" dirty="0" smtClean="0">
                <a:solidFill>
                  <a:schemeClr val="accent6">
                    <a:lumMod val="75000"/>
                  </a:schemeClr>
                </a:solidFill>
              </a:rPr>
              <a:t>• rezultati povremenih mjerenja i/ili modela</a:t>
            </a:r>
          </a:p>
          <a:p>
            <a:r>
              <a:rPr lang="hr-HR" sz="2400" b="1" dirty="0" smtClean="0">
                <a:solidFill>
                  <a:schemeClr val="accent6">
                    <a:lumMod val="75000"/>
                  </a:schemeClr>
                </a:solidFill>
              </a:rPr>
              <a:t>• meteorološki faktori</a:t>
            </a:r>
          </a:p>
          <a:p>
            <a:pPr marL="266700" indent="-266700"/>
            <a:r>
              <a:rPr lang="pl-PL" sz="2400" b="1" dirty="0" smtClean="0">
                <a:solidFill>
                  <a:schemeClr val="accent6">
                    <a:lumMod val="75000"/>
                  </a:schemeClr>
                </a:solidFill>
              </a:rPr>
              <a:t>• topografski faktori na makrolokacijskoj i mikrolokacijskoj razini </a:t>
            </a:r>
          </a:p>
          <a:p>
            <a:r>
              <a:rPr lang="hr-HR" sz="2400" b="1" dirty="0" smtClean="0">
                <a:solidFill>
                  <a:schemeClr val="accent6">
                    <a:lumMod val="75000"/>
                  </a:schemeClr>
                </a:solidFill>
              </a:rPr>
              <a:t>• demografski i epidemiološki faktori.</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9844</TotalTime>
  <Words>3154</Words>
  <Application>Microsoft Office PowerPoint</Application>
  <PresentationFormat>On-screen Show (4:3)</PresentationFormat>
  <Paragraphs>287</Paragraphs>
  <Slides>51</Slides>
  <Notes>3</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TEMA 5: Dizajn mreža</vt:lpstr>
      <vt:lpstr>    5.1 GLAVNI CILJEVI</vt:lpstr>
      <vt:lpstr>    5.1 GLAVNI CILJEVI</vt:lpstr>
      <vt:lpstr>    5.1 GLAVNI CILJEVI</vt:lpstr>
      <vt:lpstr>    5.1 GLAVNI CILJEVI</vt:lpstr>
      <vt:lpstr>    5.1 GLAVNI CILJEVI</vt:lpstr>
      <vt:lpstr>    5.2 ODABIR MJERNIH MJESTA</vt:lpstr>
      <vt:lpstr>    5.2 ODABIR MJERNIH MJESTA</vt:lpstr>
      <vt:lpstr>    5.2 ODABIR MJERNIH MJESTA</vt:lpstr>
      <vt:lpstr>    5.2 ODABIR MJERNIH MJESTA</vt:lpstr>
      <vt:lpstr>    5.2 ODABIR MJERNIH MJESTA</vt:lpstr>
      <vt:lpstr>    5.2 ODABIR MJERNIH MJESTA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5.3 NAČINI MJERENJA</vt:lpstr>
      <vt:lpstr>    5.4  ODRŽAVANJE I TROŠKOVI MREŽE</vt:lpstr>
      <vt:lpstr>    5.4  ODRŽAVANJE I TROŠKOVI MREŽE</vt:lpstr>
      <vt:lpstr>    5.4  ODRŽAVANJE I TROŠKOVI MREŽE</vt:lpstr>
      <vt:lpstr>    5.4  ODRŽAVANJE I TROŠKOVI MREŽE</vt:lpstr>
      <vt:lpstr>    5.4  ODRŽAVANJE I TROŠKOVI MREŽE</vt:lpstr>
      <vt:lpstr>    5.4  ODRŽAVANJE I TROŠKOVI MREŽE</vt:lpstr>
      <vt:lpstr>    5.4  ODRŽAVANJE I TROŠKOVI MREŽE</vt:lpstr>
      <vt:lpstr>    5.4  ODRŽAVANJE I TROŠKOVI MREŽE</vt:lpstr>
      <vt:lpstr>    5.4  ODRŽAVANJE I TROŠKOVI MREŽE</vt:lpstr>
      <vt:lpstr>    5.4  ODRŽAVANJE I TROŠKOVI MREŽE</vt:lpstr>
      <vt:lpstr>    5.4  ODRŽAVANJE I TROŠKOVI MREŽE</vt:lpstr>
      <vt:lpstr>HVALA NA PAŽNJI</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Predrag Hercog</cp:lastModifiedBy>
  <cp:revision>699</cp:revision>
  <dcterms:created xsi:type="dcterms:W3CDTF">2011-04-14T13:56:18Z</dcterms:created>
  <dcterms:modified xsi:type="dcterms:W3CDTF">2017-11-07T08:20:15Z</dcterms:modified>
</cp:coreProperties>
</file>